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1" r:id="rId3"/>
    <p:sldId id="262" r:id="rId4"/>
    <p:sldId id="265" r:id="rId5"/>
    <p:sldId id="263" r:id="rId6"/>
    <p:sldId id="267" r:id="rId7"/>
    <p:sldId id="264" r:id="rId8"/>
    <p:sldId id="266" r:id="rId9"/>
    <p:sldId id="278" r:id="rId10"/>
    <p:sldId id="271" r:id="rId11"/>
    <p:sldId id="268" r:id="rId12"/>
    <p:sldId id="274" r:id="rId13"/>
    <p:sldId id="27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wlor, Sharon (NIH/NIDDK) [E]" initials="LS([" lastIdx="3" clrIdx="0">
    <p:extLst>
      <p:ext uri="{19B8F6BF-5375-455C-9EA6-DF929625EA0E}">
        <p15:presenceInfo xmlns:p15="http://schemas.microsoft.com/office/powerpoint/2012/main" userId="S::lawlorsm@nih.gov::fd314bbb-4771-4217-bde9-cb15edb70ef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4660"/>
  </p:normalViewPr>
  <p:slideViewPr>
    <p:cSldViewPr snapToGrid="0">
      <p:cViewPr varScale="1">
        <p:scale>
          <a:sx n="76" d="100"/>
          <a:sy n="76" d="100"/>
        </p:scale>
        <p:origin x="720" y="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339056576261287E-2"/>
          <c:y val="0.11195844269466318"/>
          <c:w val="0.91266094342373871"/>
          <c:h val="0.70782611548556429"/>
        </c:manualLayout>
      </c:layout>
      <c:barChart>
        <c:barDir val="col"/>
        <c:grouping val="clustered"/>
        <c:varyColors val="0"/>
        <c:ser>
          <c:idx val="0"/>
          <c:order val="0"/>
          <c:tx>
            <c:strRef>
              <c:f>Sheet1!$B$1</c:f>
              <c:strCache>
                <c:ptCount val="1"/>
                <c:pt idx="0">
                  <c:v>Industry repository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 (N=249)</c:v>
                </c:pt>
                <c:pt idx="1">
                  <c:v>Industry (N=81)</c:v>
                </c:pt>
                <c:pt idx="2">
                  <c:v>NIH (N=40)</c:v>
                </c:pt>
                <c:pt idx="3">
                  <c:v>Other (N=128)</c:v>
                </c:pt>
              </c:strCache>
            </c:strRef>
          </c:cat>
          <c:val>
            <c:numRef>
              <c:f>Sheet1!$B$2:$B$5</c:f>
              <c:numCache>
                <c:formatCode>General</c:formatCode>
                <c:ptCount val="4"/>
                <c:pt idx="0">
                  <c:v>25</c:v>
                </c:pt>
                <c:pt idx="1">
                  <c:v>77</c:v>
                </c:pt>
                <c:pt idx="2">
                  <c:v>0</c:v>
                </c:pt>
                <c:pt idx="3">
                  <c:v>0</c:v>
                </c:pt>
              </c:numCache>
            </c:numRef>
          </c:val>
          <c:extLst>
            <c:ext xmlns:c16="http://schemas.microsoft.com/office/drawing/2014/chart" uri="{C3380CC4-5D6E-409C-BE32-E72D297353CC}">
              <c16:uniqueId val="{00000000-C7C8-48A2-871A-D654B942A953}"/>
            </c:ext>
          </c:extLst>
        </c:ser>
        <c:ser>
          <c:idx val="1"/>
          <c:order val="1"/>
          <c:tx>
            <c:strRef>
              <c:f>Sheet1!$C$1</c:f>
              <c:strCache>
                <c:ptCount val="1"/>
                <c:pt idx="0">
                  <c:v>NIH repository</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 (N=249)</c:v>
                </c:pt>
                <c:pt idx="1">
                  <c:v>Industry (N=81)</c:v>
                </c:pt>
                <c:pt idx="2">
                  <c:v>NIH (N=40)</c:v>
                </c:pt>
                <c:pt idx="3">
                  <c:v>Other (N=128)</c:v>
                </c:pt>
              </c:strCache>
            </c:strRef>
          </c:cat>
          <c:val>
            <c:numRef>
              <c:f>Sheet1!$C$2:$C$5</c:f>
              <c:numCache>
                <c:formatCode>General</c:formatCode>
                <c:ptCount val="4"/>
                <c:pt idx="0">
                  <c:v>9</c:v>
                </c:pt>
                <c:pt idx="1">
                  <c:v>1</c:v>
                </c:pt>
                <c:pt idx="2">
                  <c:v>53</c:v>
                </c:pt>
                <c:pt idx="3">
                  <c:v>0</c:v>
                </c:pt>
              </c:numCache>
            </c:numRef>
          </c:val>
          <c:extLst>
            <c:ext xmlns:c16="http://schemas.microsoft.com/office/drawing/2014/chart" uri="{C3380CC4-5D6E-409C-BE32-E72D297353CC}">
              <c16:uniqueId val="{00000001-C7C8-48A2-871A-D654B942A953}"/>
            </c:ext>
          </c:extLst>
        </c:ser>
        <c:ser>
          <c:idx val="2"/>
          <c:order val="2"/>
          <c:tx>
            <c:strRef>
              <c:f>Sheet1!$D$1</c:f>
              <c:strCache>
                <c:ptCount val="1"/>
                <c:pt idx="0">
                  <c:v>Other repository</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 (N=249)</c:v>
                </c:pt>
                <c:pt idx="1">
                  <c:v>Industry (N=81)</c:v>
                </c:pt>
                <c:pt idx="2">
                  <c:v>NIH (N=40)</c:v>
                </c:pt>
                <c:pt idx="3">
                  <c:v>Other (N=128)</c:v>
                </c:pt>
              </c:strCache>
            </c:strRef>
          </c:cat>
          <c:val>
            <c:numRef>
              <c:f>Sheet1!$D$2:$D$5</c:f>
              <c:numCache>
                <c:formatCode>General</c:formatCode>
                <c:ptCount val="4"/>
                <c:pt idx="0">
                  <c:v>4</c:v>
                </c:pt>
                <c:pt idx="1">
                  <c:v>5</c:v>
                </c:pt>
                <c:pt idx="2">
                  <c:v>5</c:v>
                </c:pt>
                <c:pt idx="3">
                  <c:v>3</c:v>
                </c:pt>
              </c:numCache>
            </c:numRef>
          </c:val>
          <c:extLst>
            <c:ext xmlns:c16="http://schemas.microsoft.com/office/drawing/2014/chart" uri="{C3380CC4-5D6E-409C-BE32-E72D297353CC}">
              <c16:uniqueId val="{00000002-C7C8-48A2-871A-D654B942A953}"/>
            </c:ext>
          </c:extLst>
        </c:ser>
        <c:ser>
          <c:idx val="3"/>
          <c:order val="3"/>
          <c:tx>
            <c:strRef>
              <c:f>Sheet1!$E$1</c:f>
              <c:strCache>
                <c:ptCount val="1"/>
                <c:pt idx="0">
                  <c:v>Contact author</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 (N=249)</c:v>
                </c:pt>
                <c:pt idx="1">
                  <c:v>Industry (N=81)</c:v>
                </c:pt>
                <c:pt idx="2">
                  <c:v>NIH (N=40)</c:v>
                </c:pt>
                <c:pt idx="3">
                  <c:v>Other (N=128)</c:v>
                </c:pt>
              </c:strCache>
            </c:strRef>
          </c:cat>
          <c:val>
            <c:numRef>
              <c:f>Sheet1!$E$2:$E$5</c:f>
              <c:numCache>
                <c:formatCode>General</c:formatCode>
                <c:ptCount val="4"/>
                <c:pt idx="0">
                  <c:v>62</c:v>
                </c:pt>
                <c:pt idx="1">
                  <c:v>17</c:v>
                </c:pt>
                <c:pt idx="2">
                  <c:v>43</c:v>
                </c:pt>
                <c:pt idx="3">
                  <c:v>97</c:v>
                </c:pt>
              </c:numCache>
            </c:numRef>
          </c:val>
          <c:extLst>
            <c:ext xmlns:c16="http://schemas.microsoft.com/office/drawing/2014/chart" uri="{C3380CC4-5D6E-409C-BE32-E72D297353CC}">
              <c16:uniqueId val="{00000004-C7C8-48A2-871A-D654B942A953}"/>
            </c:ext>
          </c:extLst>
        </c:ser>
        <c:dLbls>
          <c:showLegendKey val="0"/>
          <c:showVal val="0"/>
          <c:showCatName val="0"/>
          <c:showSerName val="0"/>
          <c:showPercent val="0"/>
          <c:showBubbleSize val="0"/>
        </c:dLbls>
        <c:gapWidth val="219"/>
        <c:overlap val="-27"/>
        <c:axId val="571354640"/>
        <c:axId val="571355624"/>
      </c:barChart>
      <c:catAx>
        <c:axId val="571354640"/>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2000" dirty="0"/>
                  <a:t>Sponsor</a:t>
                </a:r>
              </a:p>
            </c:rich>
          </c:tx>
          <c:layout>
            <c:manualLayout>
              <c:xMode val="edge"/>
              <c:yMode val="edge"/>
              <c:x val="0.60958670530767001"/>
              <c:y val="0.92384711286089238"/>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571355624"/>
        <c:crosses val="autoZero"/>
        <c:auto val="1"/>
        <c:lblAlgn val="ctr"/>
        <c:lblOffset val="100"/>
        <c:noMultiLvlLbl val="0"/>
      </c:catAx>
      <c:valAx>
        <c:axId val="571355624"/>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2000" dirty="0"/>
                  <a:t>Percent</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571354640"/>
        <c:crosses val="autoZero"/>
        <c:crossBetween val="between"/>
        <c:majorUnit val="20"/>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548562620710151"/>
          <c:y val="3.0641732283464566E-2"/>
          <c:w val="0.70409485786107739"/>
          <c:h val="0.83275777623777825"/>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Sheet1!$A$2:$A$26</c:f>
              <c:strCache>
                <c:ptCount val="25"/>
                <c:pt idx="0">
                  <c:v>Spons: Ind (44%)</c:v>
                </c:pt>
                <c:pt idx="1">
                  <c:v>NIH (17%)</c:v>
                </c:pt>
                <c:pt idx="2">
                  <c:v>Other (40%)</c:v>
                </c:pt>
                <c:pt idx="4">
                  <c:v>Site US: No (38%)</c:v>
                </c:pt>
                <c:pt idx="5">
                  <c:v>Yes (62%)</c:v>
                </c:pt>
                <c:pt idx="7">
                  <c:v>Multi: No (22%)</c:v>
                </c:pt>
                <c:pt idx="8">
                  <c:v>Yes (78%)</c:v>
                </c:pt>
                <c:pt idx="10">
                  <c:v>N: 1-200 (19%)</c:v>
                </c:pt>
                <c:pt idx="11">
                  <c:v>201-500 (22%)</c:v>
                </c:pt>
                <c:pt idx="12">
                  <c:v>500+  (59%)</c:v>
                </c:pt>
                <c:pt idx="14">
                  <c:v>Dur. &lt;3 (44%)</c:v>
                </c:pt>
                <c:pt idx="15">
                  <c:v>3+ years (56%)</c:v>
                </c:pt>
                <c:pt idx="17">
                  <c:v>CTG</c:v>
                </c:pt>
                <c:pt idx="18">
                  <c:v>Results (46%)</c:v>
                </c:pt>
                <c:pt idx="19">
                  <c:v>No (54%)</c:v>
                </c:pt>
                <c:pt idx="21">
                  <c:v>No plan (68%)</c:v>
                </c:pt>
                <c:pt idx="22">
                  <c:v>Plan=No (15%)</c:v>
                </c:pt>
                <c:pt idx="23">
                  <c:v>Plan=? (7%)</c:v>
                </c:pt>
                <c:pt idx="24">
                  <c:v>Plan=Yes (11%)</c:v>
                </c:pt>
              </c:strCache>
            </c:strRef>
          </c:cat>
          <c:val>
            <c:numRef>
              <c:f>Sheet1!$B$2:$B$26</c:f>
              <c:numCache>
                <c:formatCode>General</c:formatCode>
                <c:ptCount val="25"/>
                <c:pt idx="0">
                  <c:v>70</c:v>
                </c:pt>
                <c:pt idx="1">
                  <c:v>90</c:v>
                </c:pt>
                <c:pt idx="2">
                  <c:v>77</c:v>
                </c:pt>
                <c:pt idx="4">
                  <c:v>74</c:v>
                </c:pt>
                <c:pt idx="5">
                  <c:v>77</c:v>
                </c:pt>
                <c:pt idx="7">
                  <c:v>76</c:v>
                </c:pt>
                <c:pt idx="8">
                  <c:v>76</c:v>
                </c:pt>
                <c:pt idx="10">
                  <c:v>72</c:v>
                </c:pt>
                <c:pt idx="11">
                  <c:v>76</c:v>
                </c:pt>
                <c:pt idx="12">
                  <c:v>77</c:v>
                </c:pt>
                <c:pt idx="14">
                  <c:v>69</c:v>
                </c:pt>
                <c:pt idx="15">
                  <c:v>81</c:v>
                </c:pt>
                <c:pt idx="18">
                  <c:v>83</c:v>
                </c:pt>
                <c:pt idx="19">
                  <c:v>70</c:v>
                </c:pt>
                <c:pt idx="21">
                  <c:v>76</c:v>
                </c:pt>
                <c:pt idx="22">
                  <c:v>67</c:v>
                </c:pt>
                <c:pt idx="23">
                  <c:v>69</c:v>
                </c:pt>
                <c:pt idx="24">
                  <c:v>96</c:v>
                </c:pt>
              </c:numCache>
            </c:numRef>
          </c:val>
          <c:extLst>
            <c:ext xmlns:c16="http://schemas.microsoft.com/office/drawing/2014/chart" uri="{C3380CC4-5D6E-409C-BE32-E72D297353CC}">
              <c16:uniqueId val="{00000000-2D89-45E9-9E0E-1017DA5704D3}"/>
            </c:ext>
          </c:extLst>
        </c:ser>
        <c:dLbls>
          <c:showLegendKey val="0"/>
          <c:showVal val="0"/>
          <c:showCatName val="0"/>
          <c:showSerName val="0"/>
          <c:showPercent val="0"/>
          <c:showBubbleSize val="0"/>
        </c:dLbls>
        <c:gapWidth val="182"/>
        <c:axId val="582381544"/>
        <c:axId val="582384824"/>
      </c:barChart>
      <c:catAx>
        <c:axId val="58238154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82384824"/>
        <c:crosses val="autoZero"/>
        <c:auto val="1"/>
        <c:lblAlgn val="ctr"/>
        <c:lblOffset val="100"/>
        <c:noMultiLvlLbl val="0"/>
      </c:catAx>
      <c:valAx>
        <c:axId val="582384824"/>
        <c:scaling>
          <c:orientation val="minMax"/>
          <c:max val="10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dirty="0"/>
                  <a:t>Percent</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82381544"/>
        <c:crosses val="max"/>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044281"/>
            <a:ext cx="10972800" cy="769441"/>
          </a:xfrm>
        </p:spPr>
        <p:txBody>
          <a:bodyPr anchor="b">
            <a:spAutoFit/>
          </a:bodyPr>
          <a:lstStyle>
            <a:lvl1pPr algn="ctr">
              <a:defRPr>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813048"/>
            <a:ext cx="8534400" cy="17526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8">
            <a:extLst>
              <a:ext uri="{FF2B5EF4-FFF2-40B4-BE49-F238E27FC236}">
                <a16:creationId xmlns:a16="http://schemas.microsoft.com/office/drawing/2014/main" id="{DD64637D-8FBE-2343-9507-55FD02A73C8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27437" y="331206"/>
            <a:ext cx="4217147" cy="575262"/>
          </a:xfrm>
          <a:prstGeom prst="rect">
            <a:avLst/>
          </a:prstGeom>
        </p:spPr>
      </p:pic>
    </p:spTree>
    <p:extLst>
      <p:ext uri="{BB962C8B-B14F-4D97-AF65-F5344CB8AC3E}">
        <p14:creationId xmlns:p14="http://schemas.microsoft.com/office/powerpoint/2010/main" val="3539798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B2C66A-5996-42E4-BA4A-74FEB569CA3A}" type="datetimeFigureOut">
              <a:rPr lang="en-US" smtClean="0"/>
              <a:t>8/2/2020</a:t>
            </a:fld>
            <a:endParaRPr lang="en-US"/>
          </a:p>
        </p:txBody>
      </p:sp>
      <p:sp>
        <p:nvSpPr>
          <p:cNvPr id="3" name="Footer Placeholder 2"/>
          <p:cNvSpPr>
            <a:spLocks noGrp="1"/>
          </p:cNvSpPr>
          <p:nvPr>
            <p:ph type="ftr" sz="quarter" idx="11"/>
          </p:nvPr>
        </p:nvSpPr>
        <p:spPr/>
        <p:txBody>
          <a:bodyPr/>
          <a:lstStyle/>
          <a:p>
            <a:endParaRPr lang="en-US"/>
          </a:p>
        </p:txBody>
      </p:sp>
      <p:pic>
        <p:nvPicPr>
          <p:cNvPr id="5" name="Picture 4">
            <a:extLst>
              <a:ext uri="{FF2B5EF4-FFF2-40B4-BE49-F238E27FC236}">
                <a16:creationId xmlns:a16="http://schemas.microsoft.com/office/drawing/2014/main" id="{1E025C93-EC07-4E4E-A109-B609B1737ED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737600" y="6266259"/>
            <a:ext cx="3299040" cy="450022"/>
          </a:xfrm>
          <a:prstGeom prst="rect">
            <a:avLst/>
          </a:prstGeom>
        </p:spPr>
      </p:pic>
    </p:spTree>
    <p:extLst>
      <p:ext uri="{BB962C8B-B14F-4D97-AF65-F5344CB8AC3E}">
        <p14:creationId xmlns:p14="http://schemas.microsoft.com/office/powerpoint/2010/main" val="1178421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54479"/>
            <a:ext cx="10972800" cy="4572000"/>
          </a:xfrm>
        </p:spPr>
        <p:txBody>
          <a:bodyPr/>
          <a:lstStyle>
            <a:lvl1pPr marL="342900" indent="-342900">
              <a:buClr>
                <a:schemeClr val="accent1"/>
              </a:buClr>
              <a:buFont typeface="Arial" pitchFamily="34" charset="0"/>
              <a:buChar char="•"/>
              <a:defRPr/>
            </a:lvl1pPr>
            <a:lvl2pPr marL="742950" indent="-285750">
              <a:buClr>
                <a:schemeClr val="accent1"/>
              </a:buClr>
              <a:buFont typeface="Arial" pitchFamily="34" charset="0"/>
              <a:buChar char="•"/>
              <a:defRPr/>
            </a:lvl2pPr>
            <a:lvl3pPr marL="1143000" indent="-223838">
              <a:buClr>
                <a:schemeClr val="accent1"/>
              </a:buClr>
              <a:buFont typeface="Arial" pitchFamily="34" charset="0"/>
              <a:buChar char="•"/>
              <a:defRPr/>
            </a:lvl3pPr>
            <a:lvl4pPr marL="1428750" indent="-228600">
              <a:buClr>
                <a:schemeClr val="accent1"/>
              </a:buClr>
              <a:buFont typeface="Arial" pitchFamily="34" charset="0"/>
              <a:buChar char="•"/>
              <a:defRPr/>
            </a:lvl4pPr>
            <a:lvl5pPr marL="1714500" indent="-228600">
              <a:buClr>
                <a:schemeClr val="accent1"/>
              </a:buClr>
              <a:buFont typeface="Arial" pitchFamily="34" charset="0"/>
              <a:buChar char="•"/>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B2C66A-5996-42E4-BA4A-74FEB569CA3A}" type="datetimeFigureOut">
              <a:rPr lang="en-US" smtClean="0"/>
              <a:t>8/2/2020</a:t>
            </a:fld>
            <a:endParaRPr lang="en-US"/>
          </a:p>
        </p:txBody>
      </p:sp>
      <p:sp>
        <p:nvSpPr>
          <p:cNvPr id="5" name="Footer Placeholder 4"/>
          <p:cNvSpPr>
            <a:spLocks noGrp="1"/>
          </p:cNvSpPr>
          <p:nvPr>
            <p:ph type="ftr" sz="quarter" idx="11"/>
          </p:nvPr>
        </p:nvSpPr>
        <p:spPr/>
        <p:txBody>
          <a:bodyPr/>
          <a:lstStyle/>
          <a:p>
            <a:endParaRPr lang="en-US"/>
          </a:p>
        </p:txBody>
      </p:sp>
      <p:sp>
        <p:nvSpPr>
          <p:cNvPr id="7" name="Title Placeholder 1"/>
          <p:cNvSpPr>
            <a:spLocks noGrp="1"/>
          </p:cNvSpPr>
          <p:nvPr>
            <p:ph type="title"/>
          </p:nvPr>
        </p:nvSpPr>
        <p:spPr>
          <a:xfrm>
            <a:off x="609600" y="137658"/>
            <a:ext cx="10972800" cy="914757"/>
          </a:xfrm>
          <a:prstGeom prst="rect">
            <a:avLst/>
          </a:prstGeom>
        </p:spPr>
        <p:txBody>
          <a:bodyPr vert="horz" lIns="91440" tIns="45720" rIns="91440" bIns="45720" rtlCol="0" anchor="ctr">
            <a:normAutofit/>
          </a:bodyPr>
          <a:lstStyle/>
          <a:p>
            <a:r>
              <a:rPr lang="en-US"/>
              <a:t>Click to edit Master title style</a:t>
            </a:r>
            <a:endParaRPr lang="en-US" dirty="0"/>
          </a:p>
        </p:txBody>
      </p:sp>
      <p:pic>
        <p:nvPicPr>
          <p:cNvPr id="8" name="Picture 7">
            <a:extLst>
              <a:ext uri="{FF2B5EF4-FFF2-40B4-BE49-F238E27FC236}">
                <a16:creationId xmlns:a16="http://schemas.microsoft.com/office/drawing/2014/main" id="{3605AEB3-D54F-5C4D-A382-DBBB6664AEC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737600" y="6428190"/>
            <a:ext cx="3008923" cy="288090"/>
          </a:xfrm>
          <a:prstGeom prst="rect">
            <a:avLst/>
          </a:prstGeom>
        </p:spPr>
      </p:pic>
    </p:spTree>
    <p:extLst>
      <p:ext uri="{BB962C8B-B14F-4D97-AF65-F5344CB8AC3E}">
        <p14:creationId xmlns:p14="http://schemas.microsoft.com/office/powerpoint/2010/main" val="1665420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 Only, No Tit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CB2C66A-5996-42E4-BA4A-74FEB569CA3A}" type="datetimeFigureOut">
              <a:rPr lang="en-US" smtClean="0"/>
              <a:t>8/2/2020</a:t>
            </a:fld>
            <a:endParaRPr lang="en-US"/>
          </a:p>
        </p:txBody>
      </p:sp>
      <p:sp>
        <p:nvSpPr>
          <p:cNvPr id="4" name="Footer Placeholder 3"/>
          <p:cNvSpPr>
            <a:spLocks noGrp="1"/>
          </p:cNvSpPr>
          <p:nvPr>
            <p:ph type="ftr" sz="quarter" idx="11"/>
          </p:nvPr>
        </p:nvSpPr>
        <p:spPr/>
        <p:txBody>
          <a:bodyPr/>
          <a:lstStyle/>
          <a:p>
            <a:endParaRPr lang="en-US"/>
          </a:p>
        </p:txBody>
      </p:sp>
      <p:sp>
        <p:nvSpPr>
          <p:cNvPr id="6" name="Content Placeholder 2"/>
          <p:cNvSpPr>
            <a:spLocks noGrp="1"/>
          </p:cNvSpPr>
          <p:nvPr>
            <p:ph idx="1"/>
          </p:nvPr>
        </p:nvSpPr>
        <p:spPr>
          <a:xfrm>
            <a:off x="609600" y="612648"/>
            <a:ext cx="10972800" cy="5511154"/>
          </a:xfrm>
        </p:spPr>
        <p:txBody>
          <a:bodyPr/>
          <a:lstStyle>
            <a:lvl1pPr marL="342900" indent="-342900">
              <a:buClr>
                <a:schemeClr val="accent1"/>
              </a:buClr>
              <a:buFont typeface="Arial" pitchFamily="34" charset="0"/>
              <a:buChar char="•"/>
              <a:defRPr/>
            </a:lvl1pPr>
            <a:lvl2pPr marL="742950" indent="-285750">
              <a:buClr>
                <a:schemeClr val="accent1"/>
              </a:buClr>
              <a:buFont typeface="Arial" pitchFamily="34" charset="0"/>
              <a:buChar char="•"/>
              <a:defRPr/>
            </a:lvl2pPr>
            <a:lvl3pPr marL="1143000" indent="-223838">
              <a:buClr>
                <a:schemeClr val="accent1"/>
              </a:buClr>
              <a:buFont typeface="Arial" pitchFamily="34" charset="0"/>
              <a:buChar char="•"/>
              <a:defRPr/>
            </a:lvl3pPr>
            <a:lvl4pPr marL="1428750" indent="-228600">
              <a:buClr>
                <a:schemeClr val="accent1"/>
              </a:buClr>
              <a:buFont typeface="Arial" pitchFamily="34" charset="0"/>
              <a:buChar char="•"/>
              <a:defRPr/>
            </a:lvl4pPr>
            <a:lvl5pPr marL="1714500" indent="-228600">
              <a:buClr>
                <a:schemeClr val="accent1"/>
              </a:buClr>
              <a:buFont typeface="Arial" pitchFamily="34" charset="0"/>
              <a:buChar char="•"/>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BBC423E7-9932-7042-A815-DD0786CC657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737600" y="6266259"/>
            <a:ext cx="3299040" cy="450022"/>
          </a:xfrm>
          <a:prstGeom prst="rect">
            <a:avLst/>
          </a:prstGeom>
        </p:spPr>
      </p:pic>
    </p:spTree>
    <p:extLst>
      <p:ext uri="{BB962C8B-B14F-4D97-AF65-F5344CB8AC3E}">
        <p14:creationId xmlns:p14="http://schemas.microsoft.com/office/powerpoint/2010/main" val="619093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406901"/>
            <a:ext cx="10972800" cy="646331"/>
          </a:xfrm>
        </p:spPr>
        <p:txBody>
          <a:bodyPr wrap="square" anchor="b" anchorCtr="0">
            <a:spAutoFit/>
          </a:bodyPr>
          <a:lstStyle>
            <a:lvl1pPr algn="l">
              <a:defRPr sz="3600" b="0" cap="none">
                <a:solidFill>
                  <a:schemeClr val="tx2"/>
                </a:solidFill>
              </a:defRPr>
            </a:lvl1pPr>
          </a:lstStyle>
          <a:p>
            <a:r>
              <a:rPr lang="en-US" dirty="0"/>
              <a:t>Click to edit master title style</a:t>
            </a:r>
          </a:p>
        </p:txBody>
      </p:sp>
      <p:sp>
        <p:nvSpPr>
          <p:cNvPr id="3" name="Date Placeholder 3"/>
          <p:cNvSpPr>
            <a:spLocks noGrp="1"/>
          </p:cNvSpPr>
          <p:nvPr>
            <p:ph type="dt" sz="half" idx="10"/>
          </p:nvPr>
        </p:nvSpPr>
        <p:spPr>
          <a:xfrm>
            <a:off x="609600" y="6400414"/>
            <a:ext cx="2844800" cy="276999"/>
          </a:xfrm>
        </p:spPr>
        <p:txBody>
          <a:bodyPr/>
          <a:lstStyle/>
          <a:p>
            <a:fld id="{3CB2C66A-5996-42E4-BA4A-74FEB569CA3A}" type="datetimeFigureOut">
              <a:rPr lang="en-US" smtClean="0"/>
              <a:t>8/2/2020</a:t>
            </a:fld>
            <a:endParaRPr lang="en-US"/>
          </a:p>
        </p:txBody>
      </p:sp>
      <p:sp>
        <p:nvSpPr>
          <p:cNvPr id="4" name="Footer Placeholder 4"/>
          <p:cNvSpPr>
            <a:spLocks noGrp="1"/>
          </p:cNvSpPr>
          <p:nvPr>
            <p:ph type="ftr" sz="quarter" idx="11"/>
          </p:nvPr>
        </p:nvSpPr>
        <p:spPr>
          <a:xfrm>
            <a:off x="4165600" y="6400414"/>
            <a:ext cx="3860800" cy="276999"/>
          </a:xfrm>
        </p:spPr>
        <p:txBody>
          <a:bodyPr/>
          <a:lstStyle/>
          <a:p>
            <a:endParaRPr lang="en-US"/>
          </a:p>
        </p:txBody>
      </p:sp>
      <p:sp>
        <p:nvSpPr>
          <p:cNvPr id="5" name="Slide Number Placeholder 5"/>
          <p:cNvSpPr>
            <a:spLocks noGrp="1"/>
          </p:cNvSpPr>
          <p:nvPr>
            <p:ph type="sldNum" sz="quarter" idx="12"/>
          </p:nvPr>
        </p:nvSpPr>
        <p:spPr>
          <a:xfrm>
            <a:off x="8737600" y="6400414"/>
            <a:ext cx="2844800" cy="276999"/>
          </a:xfrm>
        </p:spPr>
        <p:txBody>
          <a:bodyPr/>
          <a:lstStyle/>
          <a:p>
            <a:fld id="{BDF4D0AD-2726-4B85-9DCA-A9FC6BBCB04D}" type="slidenum">
              <a:rPr lang="en-US" smtClean="0"/>
              <a:t>‹#›</a:t>
            </a:fld>
            <a:endParaRPr lang="en-US"/>
          </a:p>
        </p:txBody>
      </p:sp>
    </p:spTree>
    <p:extLst>
      <p:ext uri="{BB962C8B-B14F-4D97-AF65-F5344CB8AC3E}">
        <p14:creationId xmlns:p14="http://schemas.microsoft.com/office/powerpoint/2010/main" val="99595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1554479"/>
            <a:ext cx="53848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554479"/>
            <a:ext cx="53848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B2C66A-5996-42E4-BA4A-74FEB569CA3A}" type="datetimeFigureOut">
              <a:rPr lang="en-US" smtClean="0"/>
              <a:t>8/2/2020</a:t>
            </a:fld>
            <a:endParaRPr lang="en-US"/>
          </a:p>
        </p:txBody>
      </p:sp>
      <p:sp>
        <p:nvSpPr>
          <p:cNvPr id="6" name="Footer Placeholder 5"/>
          <p:cNvSpPr>
            <a:spLocks noGrp="1"/>
          </p:cNvSpPr>
          <p:nvPr>
            <p:ph type="ftr" sz="quarter" idx="11"/>
          </p:nvPr>
        </p:nvSpPr>
        <p:spPr/>
        <p:txBody>
          <a:bodyPr/>
          <a:lstStyle/>
          <a:p>
            <a:endParaRPr lang="en-US"/>
          </a:p>
        </p:txBody>
      </p:sp>
      <p:pic>
        <p:nvPicPr>
          <p:cNvPr id="8" name="Picture 7">
            <a:extLst>
              <a:ext uri="{FF2B5EF4-FFF2-40B4-BE49-F238E27FC236}">
                <a16:creationId xmlns:a16="http://schemas.microsoft.com/office/drawing/2014/main" id="{CFA5597E-C2BA-BB47-9020-4D6826D040B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737600" y="6266259"/>
            <a:ext cx="3299040" cy="450022"/>
          </a:xfrm>
          <a:prstGeom prst="rect">
            <a:avLst/>
          </a:prstGeom>
        </p:spPr>
      </p:pic>
    </p:spTree>
    <p:extLst>
      <p:ext uri="{BB962C8B-B14F-4D97-AF65-F5344CB8AC3E}">
        <p14:creationId xmlns:p14="http://schemas.microsoft.com/office/powerpoint/2010/main" val="2072944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54481"/>
            <a:ext cx="5386917" cy="461665"/>
          </a:xfrm>
        </p:spPr>
        <p:txBody>
          <a:bodyPr anchor="t">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020824"/>
            <a:ext cx="5386917" cy="41056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554481"/>
            <a:ext cx="5389033" cy="461665"/>
          </a:xfrm>
        </p:spPr>
        <p:txBody>
          <a:bodyPr anchor="t">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020824"/>
            <a:ext cx="5389033" cy="41056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B2C66A-5996-42E4-BA4A-74FEB569CA3A}" type="datetimeFigureOut">
              <a:rPr lang="en-US" smtClean="0"/>
              <a:t>8/2/2020</a:t>
            </a:fld>
            <a:endParaRPr lang="en-US"/>
          </a:p>
        </p:txBody>
      </p:sp>
      <p:sp>
        <p:nvSpPr>
          <p:cNvPr id="8" name="Footer Placeholder 7"/>
          <p:cNvSpPr>
            <a:spLocks noGrp="1"/>
          </p:cNvSpPr>
          <p:nvPr>
            <p:ph type="ftr" sz="quarter" idx="11"/>
          </p:nvPr>
        </p:nvSpPr>
        <p:spPr/>
        <p:txBody>
          <a:bodyPr/>
          <a:lstStyle/>
          <a:p>
            <a:endParaRPr lang="en-US"/>
          </a:p>
        </p:txBody>
      </p:sp>
      <p:pic>
        <p:nvPicPr>
          <p:cNvPr id="10" name="Picture 9">
            <a:extLst>
              <a:ext uri="{FF2B5EF4-FFF2-40B4-BE49-F238E27FC236}">
                <a16:creationId xmlns:a16="http://schemas.microsoft.com/office/drawing/2014/main" id="{C226BA4A-0A88-454C-B2EC-D1EFEDB62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737600" y="6266259"/>
            <a:ext cx="3299040" cy="450022"/>
          </a:xfrm>
          <a:prstGeom prst="rect">
            <a:avLst/>
          </a:prstGeom>
        </p:spPr>
      </p:pic>
    </p:spTree>
    <p:extLst>
      <p:ext uri="{BB962C8B-B14F-4D97-AF65-F5344CB8AC3E}">
        <p14:creationId xmlns:p14="http://schemas.microsoft.com/office/powerpoint/2010/main" val="2513056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B2C66A-5996-42E4-BA4A-74FEB569CA3A}" type="datetimeFigureOut">
              <a:rPr lang="en-US" smtClean="0"/>
              <a:t>8/2/2020</a:t>
            </a:fld>
            <a:endParaRPr lang="en-US"/>
          </a:p>
        </p:txBody>
      </p:sp>
      <p:sp>
        <p:nvSpPr>
          <p:cNvPr id="4" name="Footer Placeholder 3"/>
          <p:cNvSpPr>
            <a:spLocks noGrp="1"/>
          </p:cNvSpPr>
          <p:nvPr>
            <p:ph type="ftr" sz="quarter" idx="11"/>
          </p:nvPr>
        </p:nvSpPr>
        <p:spPr/>
        <p:txBody>
          <a:bodyPr/>
          <a:lstStyle/>
          <a:p>
            <a:endParaRPr lang="en-US"/>
          </a:p>
        </p:txBody>
      </p:sp>
      <p:sp>
        <p:nvSpPr>
          <p:cNvPr id="6" name="Content Placeholder 3"/>
          <p:cNvSpPr>
            <a:spLocks noGrp="1"/>
          </p:cNvSpPr>
          <p:nvPr>
            <p:ph sz="half" idx="2"/>
          </p:nvPr>
        </p:nvSpPr>
        <p:spPr>
          <a:xfrm>
            <a:off x="609600" y="2139696"/>
            <a:ext cx="5386917" cy="39867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5"/>
          <p:cNvSpPr>
            <a:spLocks noGrp="1"/>
          </p:cNvSpPr>
          <p:nvPr>
            <p:ph sz="quarter" idx="4"/>
          </p:nvPr>
        </p:nvSpPr>
        <p:spPr>
          <a:xfrm>
            <a:off x="6193368" y="2139696"/>
            <a:ext cx="5389033" cy="39867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p:cNvSpPr>
            <a:spLocks noGrp="1"/>
          </p:cNvSpPr>
          <p:nvPr>
            <p:ph type="body" idx="1"/>
          </p:nvPr>
        </p:nvSpPr>
        <p:spPr>
          <a:xfrm>
            <a:off x="609600" y="1554481"/>
            <a:ext cx="10972800" cy="584775"/>
          </a:xfrm>
        </p:spPr>
        <p:txBody>
          <a:bodyPr anchor="t">
            <a:sp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pic>
        <p:nvPicPr>
          <p:cNvPr id="10" name="Picture 9">
            <a:extLst>
              <a:ext uri="{FF2B5EF4-FFF2-40B4-BE49-F238E27FC236}">
                <a16:creationId xmlns:a16="http://schemas.microsoft.com/office/drawing/2014/main" id="{82561082-F6EF-1B4B-BC5D-FA3A8FEC7B2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737600" y="6266259"/>
            <a:ext cx="3299040" cy="450022"/>
          </a:xfrm>
          <a:prstGeom prst="rect">
            <a:avLst/>
          </a:prstGeom>
        </p:spPr>
      </p:pic>
    </p:spTree>
    <p:extLst>
      <p:ext uri="{BB962C8B-B14F-4D97-AF65-F5344CB8AC3E}">
        <p14:creationId xmlns:p14="http://schemas.microsoft.com/office/powerpoint/2010/main" val="2962844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B2C66A-5996-42E4-BA4A-74FEB569CA3A}" type="datetimeFigureOut">
              <a:rPr lang="en-US" smtClean="0"/>
              <a:t>8/2/2020</a:t>
            </a:fld>
            <a:endParaRPr lang="en-US"/>
          </a:p>
        </p:txBody>
      </p:sp>
      <p:sp>
        <p:nvSpPr>
          <p:cNvPr id="4" name="Footer Placeholder 3"/>
          <p:cNvSpPr>
            <a:spLocks noGrp="1"/>
          </p:cNvSpPr>
          <p:nvPr>
            <p:ph type="ftr" sz="quarter" idx="11"/>
          </p:nvPr>
        </p:nvSpPr>
        <p:spPr/>
        <p:txBody>
          <a:bodyPr/>
          <a:lstStyle/>
          <a:p>
            <a:endParaRPr lang="en-US"/>
          </a:p>
        </p:txBody>
      </p:sp>
      <p:sp>
        <p:nvSpPr>
          <p:cNvPr id="6" name="Content Placeholder 3"/>
          <p:cNvSpPr>
            <a:spLocks noGrp="1"/>
          </p:cNvSpPr>
          <p:nvPr>
            <p:ph sz="half" idx="2"/>
          </p:nvPr>
        </p:nvSpPr>
        <p:spPr>
          <a:xfrm>
            <a:off x="609600" y="2633472"/>
            <a:ext cx="5386917" cy="349300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5"/>
          <p:cNvSpPr>
            <a:spLocks noGrp="1"/>
          </p:cNvSpPr>
          <p:nvPr>
            <p:ph sz="quarter" idx="4"/>
          </p:nvPr>
        </p:nvSpPr>
        <p:spPr>
          <a:xfrm>
            <a:off x="6193368" y="2633472"/>
            <a:ext cx="5389033" cy="349300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p:cNvSpPr>
            <a:spLocks noGrp="1"/>
          </p:cNvSpPr>
          <p:nvPr>
            <p:ph type="body" idx="1"/>
          </p:nvPr>
        </p:nvSpPr>
        <p:spPr>
          <a:xfrm>
            <a:off x="609600" y="1554480"/>
            <a:ext cx="10972800" cy="584775"/>
          </a:xfrm>
        </p:spPr>
        <p:txBody>
          <a:bodyPr anchor="t">
            <a:sp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pic>
        <p:nvPicPr>
          <p:cNvPr id="10" name="Picture 9">
            <a:extLst>
              <a:ext uri="{FF2B5EF4-FFF2-40B4-BE49-F238E27FC236}">
                <a16:creationId xmlns:a16="http://schemas.microsoft.com/office/drawing/2014/main" id="{1DB75559-474A-134D-9EA2-33A3E113F2A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737600" y="6266259"/>
            <a:ext cx="3299040" cy="450022"/>
          </a:xfrm>
          <a:prstGeom prst="rect">
            <a:avLst/>
          </a:prstGeom>
        </p:spPr>
      </p:pic>
    </p:spTree>
    <p:extLst>
      <p:ext uri="{BB962C8B-B14F-4D97-AF65-F5344CB8AC3E}">
        <p14:creationId xmlns:p14="http://schemas.microsoft.com/office/powerpoint/2010/main" val="1169198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B2C66A-5996-42E4-BA4A-74FEB569CA3A}" type="datetimeFigureOut">
              <a:rPr lang="en-US" smtClean="0"/>
              <a:t>8/2/2020</a:t>
            </a:fld>
            <a:endParaRPr lang="en-US"/>
          </a:p>
        </p:txBody>
      </p:sp>
      <p:sp>
        <p:nvSpPr>
          <p:cNvPr id="4" name="Footer Placeholder 3"/>
          <p:cNvSpPr>
            <a:spLocks noGrp="1"/>
          </p:cNvSpPr>
          <p:nvPr>
            <p:ph type="ftr" sz="quarter" idx="11"/>
          </p:nvPr>
        </p:nvSpPr>
        <p:spPr/>
        <p:txBody>
          <a:bodyPr/>
          <a:lstStyle/>
          <a:p>
            <a:endParaRPr lang="en-US"/>
          </a:p>
        </p:txBody>
      </p:sp>
      <p:pic>
        <p:nvPicPr>
          <p:cNvPr id="6" name="Picture 5">
            <a:extLst>
              <a:ext uri="{FF2B5EF4-FFF2-40B4-BE49-F238E27FC236}">
                <a16:creationId xmlns:a16="http://schemas.microsoft.com/office/drawing/2014/main" id="{14962EDD-D6A2-D942-8A7F-7BAFDA76A80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737600" y="6266259"/>
            <a:ext cx="3299040" cy="450022"/>
          </a:xfrm>
          <a:prstGeom prst="rect">
            <a:avLst/>
          </a:prstGeom>
        </p:spPr>
      </p:pic>
    </p:spTree>
    <p:extLst>
      <p:ext uri="{BB962C8B-B14F-4D97-AF65-F5344CB8AC3E}">
        <p14:creationId xmlns:p14="http://schemas.microsoft.com/office/powerpoint/2010/main" val="4071299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3" y="675"/>
            <a:ext cx="12192000" cy="1188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719501"/>
              </a:solidFill>
            </a:endParaRPr>
          </a:p>
        </p:txBody>
      </p:sp>
      <p:sp>
        <p:nvSpPr>
          <p:cNvPr id="2" name="Title Placeholder 1"/>
          <p:cNvSpPr>
            <a:spLocks noGrp="1"/>
          </p:cNvSpPr>
          <p:nvPr>
            <p:ph type="title"/>
          </p:nvPr>
        </p:nvSpPr>
        <p:spPr>
          <a:xfrm>
            <a:off x="609600" y="137658"/>
            <a:ext cx="10972800" cy="91475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554480"/>
            <a:ext cx="10972800" cy="45720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400414"/>
            <a:ext cx="2844800" cy="276999"/>
          </a:xfrm>
          <a:prstGeom prst="rect">
            <a:avLst/>
          </a:prstGeom>
        </p:spPr>
        <p:txBody>
          <a:bodyPr vert="horz" lIns="91440" tIns="45720" rIns="91440" bIns="45720" rtlCol="0" anchor="ctr">
            <a:spAutoFit/>
          </a:bodyPr>
          <a:lstStyle>
            <a:lvl1pPr algn="l">
              <a:defRPr sz="1200">
                <a:solidFill>
                  <a:schemeClr val="tx1">
                    <a:tint val="75000"/>
                  </a:schemeClr>
                </a:solidFill>
              </a:defRPr>
            </a:lvl1pPr>
          </a:lstStyle>
          <a:p>
            <a:fld id="{3CB2C66A-5996-42E4-BA4A-74FEB569CA3A}" type="datetimeFigureOut">
              <a:rPr lang="en-US" smtClean="0"/>
              <a:t>8/2/2020</a:t>
            </a:fld>
            <a:endParaRPr lang="en-US"/>
          </a:p>
        </p:txBody>
      </p:sp>
      <p:sp>
        <p:nvSpPr>
          <p:cNvPr id="5" name="Footer Placeholder 4"/>
          <p:cNvSpPr>
            <a:spLocks noGrp="1"/>
          </p:cNvSpPr>
          <p:nvPr>
            <p:ph type="ftr" sz="quarter" idx="3"/>
          </p:nvPr>
        </p:nvSpPr>
        <p:spPr>
          <a:xfrm>
            <a:off x="4165600" y="6400414"/>
            <a:ext cx="3860800" cy="276999"/>
          </a:xfrm>
          <a:prstGeom prst="rect">
            <a:avLst/>
          </a:prstGeom>
        </p:spPr>
        <p:txBody>
          <a:bodyPr vert="horz" lIns="91440" tIns="45720" rIns="91440" bIns="45720" rtlCol="0" anchor="ctr">
            <a:spAutoFit/>
          </a:bodyP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400414"/>
            <a:ext cx="2844800" cy="276999"/>
          </a:xfrm>
          <a:prstGeom prst="rect">
            <a:avLst/>
          </a:prstGeom>
        </p:spPr>
        <p:txBody>
          <a:bodyPr vert="horz" lIns="91440" tIns="45720" rIns="91440" bIns="45720" rtlCol="0" anchor="ctr">
            <a:spAutoFit/>
          </a:bodyPr>
          <a:lstStyle>
            <a:lvl1pPr algn="r">
              <a:defRPr sz="1200">
                <a:solidFill>
                  <a:schemeClr val="tx1">
                    <a:tint val="75000"/>
                  </a:schemeClr>
                </a:solidFill>
              </a:defRPr>
            </a:lvl1pPr>
          </a:lstStyle>
          <a:p>
            <a:fld id="{BDF4D0AD-2726-4B85-9DCA-A9FC6BBCB04D}" type="slidenum">
              <a:rPr lang="en-US" smtClean="0"/>
              <a:t>‹#›</a:t>
            </a:fld>
            <a:endParaRPr lang="en-US"/>
          </a:p>
        </p:txBody>
      </p:sp>
    </p:spTree>
    <p:extLst>
      <p:ext uri="{BB962C8B-B14F-4D97-AF65-F5344CB8AC3E}">
        <p14:creationId xmlns:p14="http://schemas.microsoft.com/office/powerpoint/2010/main" val="12629022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Clr>
          <a:schemeClr val="accent1"/>
        </a:buClr>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chemeClr val="accent1"/>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accent1"/>
        </a:buClr>
        <a:buFont typeface="Arial" pitchFamily="34" charset="0"/>
        <a:buChar char="•"/>
        <a:defRPr sz="2400" kern="1200">
          <a:solidFill>
            <a:schemeClr val="tx1"/>
          </a:solidFill>
          <a:latin typeface="+mn-lt"/>
          <a:ea typeface="+mn-ea"/>
          <a:cs typeface="+mn-cs"/>
        </a:defRPr>
      </a:lvl3pPr>
      <a:lvl4pPr marL="1428750" indent="-228600" algn="l" defTabSz="914400" rtl="0" eaLnBrk="1" latinLnBrk="0" hangingPunct="1">
        <a:spcBef>
          <a:spcPct val="20000"/>
        </a:spcBef>
        <a:buClr>
          <a:schemeClr val="accent1"/>
        </a:buClr>
        <a:buSzPct val="100000"/>
        <a:buFont typeface="Arial" pitchFamily="34" charset="0"/>
        <a:buChar char="•"/>
        <a:defRPr sz="2000" kern="1200">
          <a:solidFill>
            <a:schemeClr val="tx1"/>
          </a:solidFill>
          <a:latin typeface="+mn-lt"/>
          <a:ea typeface="+mn-ea"/>
          <a:cs typeface="+mn-cs"/>
        </a:defRPr>
      </a:lvl4pPr>
      <a:lvl5pPr marL="1714500" indent="-228600" algn="l" defTabSz="914400" rtl="0" eaLnBrk="1" latinLnBrk="0" hangingPunct="1">
        <a:spcBef>
          <a:spcPct val="20000"/>
        </a:spcBef>
        <a:buClr>
          <a:schemeClr val="accent1"/>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hyperlink" Target="http://www.icmje.org/"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579012"/>
            <a:ext cx="10972800" cy="2800767"/>
          </a:xfrm>
        </p:spPr>
        <p:txBody>
          <a:bodyPr/>
          <a:lstStyle/>
          <a:p>
            <a:r>
              <a:rPr lang="en-US" dirty="0"/>
              <a:t>Data Sharing Plans in Manuscripts Reporting Results of Randomized Clinical Trials Published in International Committee of Medical Journal Editors Member Journals during 2019</a:t>
            </a:r>
          </a:p>
        </p:txBody>
      </p:sp>
      <p:sp>
        <p:nvSpPr>
          <p:cNvPr id="3" name="Subtitle 2"/>
          <p:cNvSpPr>
            <a:spLocks noGrp="1"/>
          </p:cNvSpPr>
          <p:nvPr>
            <p:ph type="subTitle" idx="1"/>
          </p:nvPr>
        </p:nvSpPr>
        <p:spPr>
          <a:xfrm>
            <a:off x="2075542" y="4974191"/>
            <a:ext cx="8534400" cy="1237923"/>
          </a:xfrm>
        </p:spPr>
        <p:txBody>
          <a:bodyPr/>
          <a:lstStyle/>
          <a:p>
            <a:r>
              <a:rPr lang="en-US" dirty="0"/>
              <a:t>Elizabeth C. Wright, Tolulope Abidogun, Kenneth J. Wilkins</a:t>
            </a:r>
          </a:p>
        </p:txBody>
      </p:sp>
      <p:pic>
        <p:nvPicPr>
          <p:cNvPr id="4" name="Audio 3">
            <a:hlinkClick r:id="" action="ppaction://media"/>
            <a:extLst>
              <a:ext uri="{FF2B5EF4-FFF2-40B4-BE49-F238E27FC236}">
                <a16:creationId xmlns:a16="http://schemas.microsoft.com/office/drawing/2014/main" id="{B8033068-136B-4A6D-8B1A-4F697F1AB0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29893670"/>
      </p:ext>
    </p:extLst>
  </p:cSld>
  <p:clrMapOvr>
    <a:masterClrMapping/>
  </p:clrMapOvr>
  <mc:AlternateContent xmlns:mc="http://schemas.openxmlformats.org/markup-compatibility/2006" xmlns:p14="http://schemas.microsoft.com/office/powerpoint/2010/main">
    <mc:Choice Requires="p14">
      <p:transition spd="slow" p14:dur="2000" advTm="24544"/>
    </mc:Choice>
    <mc:Fallback xmlns="">
      <p:transition spd="slow" advTm="24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4C1E9350-AF8F-4EAC-979C-9AD91402A22D}"/>
              </a:ext>
            </a:extLst>
          </p:cNvPr>
          <p:cNvGraphicFramePr>
            <a:graphicFrameLocks noGrp="1"/>
          </p:cNvGraphicFramePr>
          <p:nvPr>
            <p:ph idx="1"/>
            <p:extLst>
              <p:ext uri="{D42A27DB-BD31-4B8C-83A1-F6EECF244321}">
                <p14:modId xmlns:p14="http://schemas.microsoft.com/office/powerpoint/2010/main" val="1346693568"/>
              </p:ext>
            </p:extLst>
          </p:nvPr>
        </p:nvGraphicFramePr>
        <p:xfrm>
          <a:off x="304800" y="1130300"/>
          <a:ext cx="8115300" cy="5727700"/>
        </p:xfrm>
        <a:graphic>
          <a:graphicData uri="http://schemas.openxmlformats.org/drawingml/2006/chart">
            <c:chart xmlns:c="http://schemas.openxmlformats.org/drawingml/2006/chart" xmlns:r="http://schemas.openxmlformats.org/officeDocument/2006/relationships" r:id="rId4"/>
          </a:graphicData>
        </a:graphic>
      </p:graphicFrame>
      <p:sp>
        <p:nvSpPr>
          <p:cNvPr id="13" name="Title 12">
            <a:extLst>
              <a:ext uri="{FF2B5EF4-FFF2-40B4-BE49-F238E27FC236}">
                <a16:creationId xmlns:a16="http://schemas.microsoft.com/office/drawing/2014/main" id="{4F4D3DF3-E649-47C5-8008-EFEFB17075E7}"/>
              </a:ext>
            </a:extLst>
          </p:cNvPr>
          <p:cNvSpPr>
            <a:spLocks noGrp="1"/>
          </p:cNvSpPr>
          <p:nvPr>
            <p:ph type="title"/>
          </p:nvPr>
        </p:nvSpPr>
        <p:spPr/>
        <p:txBody>
          <a:bodyPr>
            <a:normAutofit/>
          </a:bodyPr>
          <a:lstStyle/>
          <a:p>
            <a:r>
              <a:rPr lang="en-US" dirty="0"/>
              <a:t>Predictors of willingness to share IPD</a:t>
            </a:r>
          </a:p>
        </p:txBody>
      </p:sp>
      <p:sp>
        <p:nvSpPr>
          <p:cNvPr id="2" name="TextBox 1">
            <a:extLst>
              <a:ext uri="{FF2B5EF4-FFF2-40B4-BE49-F238E27FC236}">
                <a16:creationId xmlns:a16="http://schemas.microsoft.com/office/drawing/2014/main" id="{BAE9C5AF-271F-4F3F-8199-1647C22A8B21}"/>
              </a:ext>
            </a:extLst>
          </p:cNvPr>
          <p:cNvSpPr txBox="1"/>
          <p:nvPr/>
        </p:nvSpPr>
        <p:spPr>
          <a:xfrm>
            <a:off x="8204200" y="1293386"/>
            <a:ext cx="3683000" cy="4708981"/>
          </a:xfrm>
          <a:prstGeom prst="rect">
            <a:avLst/>
          </a:prstGeom>
          <a:noFill/>
        </p:spPr>
        <p:txBody>
          <a:bodyPr wrap="square" rtlCol="0">
            <a:spAutoFit/>
          </a:bodyPr>
          <a:lstStyle/>
          <a:p>
            <a:pPr marL="285750" indent="-285750">
              <a:buFont typeface="Arial" panose="020B0604020202020204" pitchFamily="34" charset="0"/>
              <a:buChar char="•"/>
            </a:pPr>
            <a:r>
              <a:rPr lang="en-US" sz="2000" dirty="0"/>
              <a:t>242 publications of primary results of trials registered at CTG</a:t>
            </a:r>
          </a:p>
          <a:p>
            <a:pPr marL="285750" indent="-285750">
              <a:buFont typeface="Arial" panose="020B0604020202020204" pitchFamily="34" charset="0"/>
              <a:buChar char="•"/>
            </a:pPr>
            <a:r>
              <a:rPr lang="en-US" sz="2000" dirty="0"/>
              <a:t>76% said they would share IPD</a:t>
            </a:r>
          </a:p>
          <a:p>
            <a:pPr marL="285750" indent="-285750">
              <a:buFont typeface="Arial" panose="020B0604020202020204" pitchFamily="34" charset="0"/>
              <a:buChar char="•"/>
            </a:pPr>
            <a:r>
              <a:rPr lang="en-US" sz="2000" dirty="0"/>
              <a:t>NIH sponsored trials, trials of longer duration, and trials with results posted on CTG as of June 2020 were more likely to say they would share.</a:t>
            </a:r>
          </a:p>
          <a:p>
            <a:pPr marL="285750" indent="-285750">
              <a:buFont typeface="Arial" panose="020B0604020202020204" pitchFamily="34" charset="0"/>
              <a:buChar char="•"/>
            </a:pPr>
            <a:r>
              <a:rPr lang="en-US" sz="2000" dirty="0"/>
              <a:t>Phase 1-2 trials and device trials were less likely, but numbers were small.</a:t>
            </a:r>
          </a:p>
          <a:p>
            <a:pPr marL="285750" indent="-285750">
              <a:buFont typeface="Arial" panose="020B0604020202020204" pitchFamily="34" charset="0"/>
              <a:buChar char="•"/>
            </a:pPr>
            <a:r>
              <a:rPr lang="en-US" sz="2000" dirty="0"/>
              <a:t>Trials with and without a DSP on CTG were equally likely to share</a:t>
            </a:r>
          </a:p>
        </p:txBody>
      </p:sp>
      <p:pic>
        <p:nvPicPr>
          <p:cNvPr id="3" name="Audio 2">
            <a:hlinkClick r:id="" action="ppaction://media"/>
            <a:extLst>
              <a:ext uri="{FF2B5EF4-FFF2-40B4-BE49-F238E27FC236}">
                <a16:creationId xmlns:a16="http://schemas.microsoft.com/office/drawing/2014/main" id="{DD304F41-7508-4527-B8FB-C4BB60271B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54054629"/>
      </p:ext>
    </p:extLst>
  </p:cSld>
  <p:clrMapOvr>
    <a:masterClrMapping/>
  </p:clrMapOvr>
  <mc:AlternateContent xmlns:mc="http://schemas.openxmlformats.org/markup-compatibility/2006" xmlns:p14="http://schemas.microsoft.com/office/powerpoint/2010/main">
    <mc:Choice Requires="p14">
      <p:transition spd="slow" p14:dur="2000" advTm="65683"/>
    </mc:Choice>
    <mc:Fallback xmlns="">
      <p:transition spd="slow" advTm="65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40A324-CCA5-4423-BFC3-BAA0166AC6B5}"/>
              </a:ext>
            </a:extLst>
          </p:cNvPr>
          <p:cNvSpPr>
            <a:spLocks noGrp="1"/>
          </p:cNvSpPr>
          <p:nvPr>
            <p:ph idx="1"/>
          </p:nvPr>
        </p:nvSpPr>
        <p:spPr/>
        <p:txBody>
          <a:bodyPr>
            <a:normAutofit fontScale="47500" lnSpcReduction="20000"/>
          </a:bodyPr>
          <a:lstStyle/>
          <a:p>
            <a:r>
              <a:rPr lang="en-US" sz="3600" dirty="0"/>
              <a:t>NEJM (31553834): Will data be made available? </a:t>
            </a:r>
            <a:r>
              <a:rPr lang="en-US" sz="3600" b="1" dirty="0"/>
              <a:t>Yes</a:t>
            </a:r>
          </a:p>
          <a:p>
            <a:pPr lvl="1"/>
            <a:r>
              <a:rPr lang="en-US" sz="3600" dirty="0"/>
              <a:t>Which data? Complete de-identified patient-level data sets. </a:t>
            </a:r>
          </a:p>
          <a:p>
            <a:pPr lvl="1"/>
            <a:r>
              <a:rPr lang="en-US" sz="3600" dirty="0"/>
              <a:t>How or where can the data be obtained? https://</a:t>
            </a:r>
            <a:r>
              <a:rPr lang="en-US" sz="3600" b="1" dirty="0"/>
              <a:t>vivli.org. </a:t>
            </a:r>
          </a:p>
          <a:p>
            <a:pPr lvl="1"/>
            <a:r>
              <a:rPr lang="en-US" sz="3600" dirty="0"/>
              <a:t>When will data availability begin? Upon manuscript publication. </a:t>
            </a:r>
          </a:p>
          <a:p>
            <a:pPr>
              <a:spcBef>
                <a:spcPts val="1200"/>
              </a:spcBef>
            </a:pPr>
            <a:r>
              <a:rPr lang="en-US" sz="3600" dirty="0"/>
              <a:t>NEJM (31180194): Will data be made available? </a:t>
            </a:r>
            <a:r>
              <a:rPr lang="en-US" sz="3600" b="1" dirty="0"/>
              <a:t>Yes</a:t>
            </a:r>
          </a:p>
          <a:p>
            <a:pPr lvl="1"/>
            <a:r>
              <a:rPr lang="en-US" sz="3600" dirty="0"/>
              <a:t>Which data? Complete de-identified patient data set. </a:t>
            </a:r>
          </a:p>
          <a:p>
            <a:pPr lvl="1"/>
            <a:r>
              <a:rPr lang="en-US" sz="3600" dirty="0"/>
              <a:t>How or where can the data be obtained? https://</a:t>
            </a:r>
            <a:r>
              <a:rPr lang="en-US" sz="3600" b="1" dirty="0"/>
              <a:t>repository.niddk.nih.gov</a:t>
            </a:r>
            <a:r>
              <a:rPr lang="en-US" sz="3600" dirty="0"/>
              <a:t>/studies/trialnet/ </a:t>
            </a:r>
          </a:p>
          <a:p>
            <a:pPr lvl="1"/>
            <a:r>
              <a:rPr lang="en-US" sz="3600" dirty="0"/>
              <a:t>When will data availability begin? with publication. </a:t>
            </a:r>
          </a:p>
          <a:p>
            <a:pPr>
              <a:spcBef>
                <a:spcPts val="1200"/>
              </a:spcBef>
            </a:pPr>
            <a:r>
              <a:rPr lang="en-US" sz="3600" dirty="0"/>
              <a:t>Lancet (31378394): Will data be made available? </a:t>
            </a:r>
            <a:r>
              <a:rPr lang="en-US" sz="3600" b="1" dirty="0"/>
              <a:t>Yes</a:t>
            </a:r>
          </a:p>
          <a:p>
            <a:pPr lvl="1"/>
            <a:r>
              <a:rPr lang="en-US" sz="3600" dirty="0"/>
              <a:t>Data collected for the study, including de-identified individual participant data and a data dictionary defining each field in the set, will be made available after publication through </a:t>
            </a:r>
            <a:r>
              <a:rPr lang="en-US" sz="3600" b="1" dirty="0"/>
              <a:t>contact with the corresponding author</a:t>
            </a:r>
            <a:r>
              <a:rPr lang="en-US" sz="3600" dirty="0"/>
              <a:t>. </a:t>
            </a:r>
          </a:p>
          <a:p>
            <a:pPr lvl="1"/>
            <a:r>
              <a:rPr lang="en-US" sz="3600" dirty="0"/>
              <a:t>Data will be shared after approval of a proposal by the study authors with a signed data access agreement.</a:t>
            </a:r>
          </a:p>
          <a:p>
            <a:pPr>
              <a:spcBef>
                <a:spcPts val="1200"/>
              </a:spcBef>
            </a:pPr>
            <a:r>
              <a:rPr lang="en-US" sz="3600" dirty="0"/>
              <a:t>JAMA (30964527): Will data be made available? </a:t>
            </a:r>
            <a:r>
              <a:rPr lang="en-US" sz="3600" b="1" dirty="0"/>
              <a:t>No (coded as yes)</a:t>
            </a:r>
          </a:p>
          <a:p>
            <a:pPr lvl="1"/>
            <a:r>
              <a:rPr lang="en-US" sz="3600" dirty="0"/>
              <a:t>Explanation for why data not available: Survival follow-up is still ongoing. Data will be made available once the study is completed. In the meantime, interested collaborators should </a:t>
            </a:r>
            <a:r>
              <a:rPr lang="en-US" sz="3600" b="1" dirty="0"/>
              <a:t>contact the study team </a:t>
            </a:r>
            <a:r>
              <a:rPr lang="en-US" sz="3600" dirty="0"/>
              <a:t>for access to data for shared projects. </a:t>
            </a:r>
            <a:endParaRPr lang="en-US" dirty="0"/>
          </a:p>
          <a:p>
            <a:endParaRPr lang="en-US" dirty="0"/>
          </a:p>
        </p:txBody>
      </p:sp>
      <p:sp>
        <p:nvSpPr>
          <p:cNvPr id="3" name="Title 2">
            <a:extLst>
              <a:ext uri="{FF2B5EF4-FFF2-40B4-BE49-F238E27FC236}">
                <a16:creationId xmlns:a16="http://schemas.microsoft.com/office/drawing/2014/main" id="{EA8FB9F7-78F0-488F-B98B-0FC7AA575E19}"/>
              </a:ext>
            </a:extLst>
          </p:cNvPr>
          <p:cNvSpPr>
            <a:spLocks noGrp="1"/>
          </p:cNvSpPr>
          <p:nvPr>
            <p:ph type="title"/>
          </p:nvPr>
        </p:nvSpPr>
        <p:spPr/>
        <p:txBody>
          <a:bodyPr>
            <a:normAutofit fontScale="90000"/>
          </a:bodyPr>
          <a:lstStyle/>
          <a:p>
            <a:r>
              <a:rPr lang="en-US" dirty="0"/>
              <a:t>Sample data sharing statements (brief summary)</a:t>
            </a:r>
          </a:p>
        </p:txBody>
      </p:sp>
      <p:pic>
        <p:nvPicPr>
          <p:cNvPr id="4" name="Audio 3">
            <a:hlinkClick r:id="" action="ppaction://media"/>
            <a:extLst>
              <a:ext uri="{FF2B5EF4-FFF2-40B4-BE49-F238E27FC236}">
                <a16:creationId xmlns:a16="http://schemas.microsoft.com/office/drawing/2014/main" id="{80880A26-ECB4-4E45-8F02-6ACE0C5B7F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2472145"/>
      </p:ext>
    </p:extLst>
  </p:cSld>
  <p:clrMapOvr>
    <a:masterClrMapping/>
  </p:clrMapOvr>
  <mc:AlternateContent xmlns:mc="http://schemas.openxmlformats.org/markup-compatibility/2006" xmlns:p14="http://schemas.microsoft.com/office/powerpoint/2010/main">
    <mc:Choice Requires="p14">
      <p:transition spd="slow" p14:dur="2000" advTm="59283"/>
    </mc:Choice>
    <mc:Fallback xmlns="">
      <p:transition spd="slow" advTm="59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5267D6-0A91-4148-BCA1-2A11CAB91B7F}"/>
              </a:ext>
            </a:extLst>
          </p:cNvPr>
          <p:cNvSpPr>
            <a:spLocks noGrp="1"/>
          </p:cNvSpPr>
          <p:nvPr>
            <p:ph idx="1"/>
          </p:nvPr>
        </p:nvSpPr>
        <p:spPr/>
        <p:txBody>
          <a:bodyPr>
            <a:normAutofit fontScale="77500" lnSpcReduction="20000"/>
          </a:bodyPr>
          <a:lstStyle/>
          <a:p>
            <a:r>
              <a:rPr lang="en-US" dirty="0"/>
              <a:t>We found that 93% of 344 publications included a data sharing statement and 78% of these said that IPD would be shared.</a:t>
            </a:r>
          </a:p>
          <a:p>
            <a:r>
              <a:rPr lang="en-US" dirty="0"/>
              <a:t>Overall, 62% of the 249 statements saying that IPD would be shared said to contact the author and did not name a repository.</a:t>
            </a:r>
          </a:p>
          <a:p>
            <a:pPr lvl="1"/>
            <a:r>
              <a:rPr lang="en-US" dirty="0"/>
              <a:t> This percent was 17% for trials funded by industry, 43% for trials funded by the NIH, and 97% for trials funded by other mechanisms.</a:t>
            </a:r>
          </a:p>
          <a:p>
            <a:r>
              <a:rPr lang="en-US" dirty="0"/>
              <a:t>An analysis of trials registered at ClinicalTrials.gov found that NIH sponsored trials, trials of longer duration, and trials with results posted on CTG as of June 2020 were more likely to say they would share.</a:t>
            </a:r>
          </a:p>
          <a:p>
            <a:r>
              <a:rPr lang="en-US" dirty="0"/>
              <a:t>There appeared to be confusion in some statements concerning open sharing of IPD and sharing with restricted access.</a:t>
            </a:r>
          </a:p>
          <a:p>
            <a:r>
              <a:rPr lang="en-US" dirty="0"/>
              <a:t>Most of these trials were started before requirements for a DSP. Future trials should include plans for data sharing at the design stage to facilitate sharing.</a:t>
            </a:r>
          </a:p>
        </p:txBody>
      </p:sp>
      <p:sp>
        <p:nvSpPr>
          <p:cNvPr id="3" name="Title 2">
            <a:extLst>
              <a:ext uri="{FF2B5EF4-FFF2-40B4-BE49-F238E27FC236}">
                <a16:creationId xmlns:a16="http://schemas.microsoft.com/office/drawing/2014/main" id="{59C12CD8-7AA4-4C77-9862-0799890FEC6A}"/>
              </a:ext>
            </a:extLst>
          </p:cNvPr>
          <p:cNvSpPr>
            <a:spLocks noGrp="1"/>
          </p:cNvSpPr>
          <p:nvPr>
            <p:ph type="title"/>
          </p:nvPr>
        </p:nvSpPr>
        <p:spPr/>
        <p:txBody>
          <a:bodyPr/>
          <a:lstStyle/>
          <a:p>
            <a:r>
              <a:rPr lang="en-US" dirty="0"/>
              <a:t>Conclusions</a:t>
            </a:r>
          </a:p>
        </p:txBody>
      </p:sp>
      <p:pic>
        <p:nvPicPr>
          <p:cNvPr id="4" name="Audio 3">
            <a:hlinkClick r:id="" action="ppaction://media"/>
            <a:extLst>
              <a:ext uri="{FF2B5EF4-FFF2-40B4-BE49-F238E27FC236}">
                <a16:creationId xmlns:a16="http://schemas.microsoft.com/office/drawing/2014/main" id="{EE5621B6-6440-4B22-AACC-079B8AD5CA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16946501"/>
      </p:ext>
    </p:extLst>
  </p:cSld>
  <p:clrMapOvr>
    <a:masterClrMapping/>
  </p:clrMapOvr>
  <mc:AlternateContent xmlns:mc="http://schemas.openxmlformats.org/markup-compatibility/2006" xmlns:p14="http://schemas.microsoft.com/office/powerpoint/2010/main">
    <mc:Choice Requires="p14">
      <p:transition spd="slow" p14:dur="2000" advTm="84818"/>
    </mc:Choice>
    <mc:Fallback xmlns="">
      <p:transition spd="slow" advTm="84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89F9C5-8BA5-410D-93A6-F397EA6E6338}"/>
              </a:ext>
            </a:extLst>
          </p:cNvPr>
          <p:cNvSpPr>
            <a:spLocks noGrp="1"/>
          </p:cNvSpPr>
          <p:nvPr>
            <p:ph idx="1"/>
          </p:nvPr>
        </p:nvSpPr>
        <p:spPr/>
        <p:txBody>
          <a:bodyPr>
            <a:normAutofit fontScale="62500" lnSpcReduction="20000"/>
          </a:bodyPr>
          <a:lstStyle/>
          <a:p>
            <a:endParaRPr lang="en-US" dirty="0"/>
          </a:p>
          <a:p>
            <a:r>
              <a:rPr lang="en-US" dirty="0"/>
              <a:t>Kuntz RE, Antman EM, </a:t>
            </a:r>
            <a:r>
              <a:rPr lang="en-US" dirty="0" err="1"/>
              <a:t>Califf</a:t>
            </a:r>
            <a:r>
              <a:rPr lang="en-US" dirty="0"/>
              <a:t> RM, </a:t>
            </a:r>
            <a:r>
              <a:rPr lang="en-US" dirty="0" err="1"/>
              <a:t>Ingelfinger</a:t>
            </a:r>
            <a:r>
              <a:rPr lang="en-US" dirty="0"/>
              <a:t> JR, </a:t>
            </a:r>
            <a:r>
              <a:rPr lang="en-US" dirty="0" err="1"/>
              <a:t>Krumholz</a:t>
            </a:r>
            <a:r>
              <a:rPr lang="en-US" dirty="0"/>
              <a:t> HM, Ommaya A, Peterson ED, Ross JS, </a:t>
            </a:r>
            <a:r>
              <a:rPr lang="en-US" dirty="0" err="1"/>
              <a:t>Waldstreicher</a:t>
            </a:r>
            <a:r>
              <a:rPr lang="en-US" dirty="0"/>
              <a:t> J, Wang SV, Zarin DA, </a:t>
            </a:r>
            <a:r>
              <a:rPr lang="en-US" dirty="0" err="1"/>
              <a:t>Whicher</a:t>
            </a:r>
            <a:r>
              <a:rPr lang="en-US" dirty="0"/>
              <a:t> DM, Siddiqi SM, Lopez MH. </a:t>
            </a:r>
            <a:r>
              <a:rPr lang="en-US" b="1" dirty="0"/>
              <a:t>Individual Patient-Level Data Sharing for Continuous Learning: A Strategy for Trial Data Sharing</a:t>
            </a:r>
            <a:r>
              <a:rPr lang="en-US" dirty="0"/>
              <a:t>. NAM Perspectives. Discussion Paper, National Academy of Medicine, Washington, DC. July 2019. https://doi.org/10.31478/201906b.</a:t>
            </a:r>
          </a:p>
          <a:p>
            <a:r>
              <a:rPr lang="en-US" dirty="0" err="1"/>
              <a:t>Banzi</a:t>
            </a:r>
            <a:r>
              <a:rPr lang="en-US" dirty="0"/>
              <a:t> R, </a:t>
            </a:r>
            <a:r>
              <a:rPr lang="en-US" dirty="0" err="1"/>
              <a:t>Canham</a:t>
            </a:r>
            <a:r>
              <a:rPr lang="en-US" dirty="0"/>
              <a:t> S, </a:t>
            </a:r>
            <a:r>
              <a:rPr lang="en-US" dirty="0" err="1"/>
              <a:t>Kuchinke</a:t>
            </a:r>
            <a:r>
              <a:rPr lang="en-US" dirty="0"/>
              <a:t> W, </a:t>
            </a:r>
            <a:r>
              <a:rPr lang="en-US" dirty="0" err="1"/>
              <a:t>Krleza-Jeric</a:t>
            </a:r>
            <a:r>
              <a:rPr lang="en-US" dirty="0"/>
              <a:t> K, Demotes-</a:t>
            </a:r>
            <a:r>
              <a:rPr lang="en-US" dirty="0" err="1"/>
              <a:t>Mainard</a:t>
            </a:r>
            <a:r>
              <a:rPr lang="en-US" dirty="0"/>
              <a:t> J, </a:t>
            </a:r>
            <a:r>
              <a:rPr lang="en-US" dirty="0" err="1"/>
              <a:t>Ohmann</a:t>
            </a:r>
            <a:r>
              <a:rPr lang="en-US" dirty="0"/>
              <a:t> C. </a:t>
            </a:r>
            <a:r>
              <a:rPr lang="en-US" b="1" dirty="0"/>
              <a:t>Evaluation of repositories for sharing individual-participant data from clinical studies</a:t>
            </a:r>
            <a:r>
              <a:rPr lang="en-US" dirty="0"/>
              <a:t>. Trials. 2019 Mar 15;20(1):169. doi: 10.1186/s13063-019-3253-3. </a:t>
            </a:r>
          </a:p>
          <a:p>
            <a:r>
              <a:rPr lang="en-US" dirty="0"/>
              <a:t>Federer LM, Belter CW, Joubert DJ, </a:t>
            </a:r>
            <a:r>
              <a:rPr lang="en-US" dirty="0" err="1"/>
              <a:t>Livinski</a:t>
            </a:r>
            <a:r>
              <a:rPr lang="en-US" dirty="0"/>
              <a:t> A, Lu YL, </a:t>
            </a:r>
            <a:r>
              <a:rPr lang="en-US" dirty="0" err="1"/>
              <a:t>Snyders</a:t>
            </a:r>
            <a:r>
              <a:rPr lang="en-US" dirty="0"/>
              <a:t> LN, Thompson H. </a:t>
            </a:r>
            <a:r>
              <a:rPr lang="en-US" b="1" dirty="0"/>
              <a:t>Data sharing in PLOS ONE: An analysis of Data Availability Statements</a:t>
            </a:r>
            <a:r>
              <a:rPr lang="en-US" dirty="0"/>
              <a:t>. PLoS One. 2018 May 2;13(5):e0194768.</a:t>
            </a:r>
          </a:p>
          <a:p>
            <a:r>
              <a:rPr lang="en-US" dirty="0"/>
              <a:t>Taichman DB, </a:t>
            </a:r>
            <a:r>
              <a:rPr lang="en-US" dirty="0" err="1"/>
              <a:t>Sahni</a:t>
            </a:r>
            <a:r>
              <a:rPr lang="en-US" dirty="0"/>
              <a:t> P, </a:t>
            </a:r>
            <a:r>
              <a:rPr lang="en-US" dirty="0" err="1"/>
              <a:t>Pinborg</a:t>
            </a:r>
            <a:r>
              <a:rPr lang="en-US" dirty="0"/>
              <a:t> A, Peiperl L, Laine C, James A, Hong ST, </a:t>
            </a:r>
            <a:r>
              <a:rPr lang="en-US" dirty="0" err="1"/>
              <a:t>Haileamlak</a:t>
            </a:r>
            <a:r>
              <a:rPr lang="en-US" dirty="0"/>
              <a:t> A, </a:t>
            </a:r>
            <a:r>
              <a:rPr lang="en-US" dirty="0" err="1"/>
              <a:t>Gollogly</a:t>
            </a:r>
            <a:r>
              <a:rPr lang="en-US" dirty="0"/>
              <a:t> L, </a:t>
            </a:r>
            <a:r>
              <a:rPr lang="en-US" dirty="0" err="1"/>
              <a:t>Godlee</a:t>
            </a:r>
            <a:r>
              <a:rPr lang="en-US" dirty="0"/>
              <a:t> F, </a:t>
            </a:r>
            <a:r>
              <a:rPr lang="en-US" dirty="0" err="1"/>
              <a:t>Frizelle</a:t>
            </a:r>
            <a:r>
              <a:rPr lang="en-US" dirty="0"/>
              <a:t> FA, </a:t>
            </a:r>
            <a:r>
              <a:rPr lang="en-US" dirty="0" err="1"/>
              <a:t>Florenzano</a:t>
            </a:r>
            <a:r>
              <a:rPr lang="en-US" dirty="0"/>
              <a:t> F, </a:t>
            </a:r>
            <a:r>
              <a:rPr lang="en-US" dirty="0" err="1"/>
              <a:t>Drazen</a:t>
            </a:r>
            <a:r>
              <a:rPr lang="en-US" dirty="0"/>
              <a:t> JM, </a:t>
            </a:r>
            <a:r>
              <a:rPr lang="en-US" dirty="0" err="1"/>
              <a:t>Bauchner</a:t>
            </a:r>
            <a:r>
              <a:rPr lang="en-US" dirty="0"/>
              <a:t> H, </a:t>
            </a:r>
            <a:r>
              <a:rPr lang="en-US" dirty="0" err="1"/>
              <a:t>Baethge</a:t>
            </a:r>
            <a:r>
              <a:rPr lang="en-US" dirty="0"/>
              <a:t> C, Backus J. </a:t>
            </a:r>
            <a:r>
              <a:rPr lang="en-US" b="1" dirty="0"/>
              <a:t>Data Sharing Statements for Clinical Trials: A Requirement of the International Committee of Medical Journal Editors</a:t>
            </a:r>
            <a:r>
              <a:rPr lang="en-US" dirty="0"/>
              <a:t>. Ann Intern Med. 2017 Jul 4;167(1):63-65.</a:t>
            </a:r>
          </a:p>
          <a:p>
            <a:r>
              <a:rPr lang="en-US" dirty="0"/>
              <a:t>Institute of Medicine (IOM). 2015. </a:t>
            </a:r>
            <a:r>
              <a:rPr lang="en-US" b="1" dirty="0"/>
              <a:t>Sharing clinical trial data: Maximizing benefits, minimizing risk</a:t>
            </a:r>
            <a:r>
              <a:rPr lang="en-US" dirty="0"/>
              <a:t>. Washington, DC: The National Academies Press.</a:t>
            </a:r>
          </a:p>
        </p:txBody>
      </p:sp>
      <p:sp>
        <p:nvSpPr>
          <p:cNvPr id="3" name="Title 2">
            <a:extLst>
              <a:ext uri="{FF2B5EF4-FFF2-40B4-BE49-F238E27FC236}">
                <a16:creationId xmlns:a16="http://schemas.microsoft.com/office/drawing/2014/main" id="{B564251C-F137-4913-B266-6D71C963E6FB}"/>
              </a:ext>
            </a:extLst>
          </p:cNvPr>
          <p:cNvSpPr>
            <a:spLocks noGrp="1"/>
          </p:cNvSpPr>
          <p:nvPr>
            <p:ph type="title"/>
          </p:nvPr>
        </p:nvSpPr>
        <p:spPr/>
        <p:txBody>
          <a:bodyPr/>
          <a:lstStyle/>
          <a:p>
            <a:r>
              <a:rPr lang="en-US" dirty="0"/>
              <a:t>References</a:t>
            </a:r>
          </a:p>
        </p:txBody>
      </p:sp>
      <p:pic>
        <p:nvPicPr>
          <p:cNvPr id="4" name="Audio 3">
            <a:hlinkClick r:id="" action="ppaction://media"/>
            <a:extLst>
              <a:ext uri="{FF2B5EF4-FFF2-40B4-BE49-F238E27FC236}">
                <a16:creationId xmlns:a16="http://schemas.microsoft.com/office/drawing/2014/main" id="{2FC2D0AB-14F0-4D9C-8874-CF489AEC70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80118745"/>
      </p:ext>
    </p:extLst>
  </p:cSld>
  <p:clrMapOvr>
    <a:masterClrMapping/>
  </p:clrMapOvr>
  <mc:AlternateContent xmlns:mc="http://schemas.openxmlformats.org/markup-compatibility/2006" xmlns:p14="http://schemas.microsoft.com/office/powerpoint/2010/main">
    <mc:Choice Requires="p14">
      <p:transition spd="slow" p14:dur="2000" advTm="9707"/>
    </mc:Choice>
    <mc:Fallback xmlns="">
      <p:transition spd="slow" advTm="9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11A0F0-D1B4-F94E-AB66-37B612A776CE}"/>
              </a:ext>
            </a:extLst>
          </p:cNvPr>
          <p:cNvSpPr>
            <a:spLocks noGrp="1"/>
          </p:cNvSpPr>
          <p:nvPr>
            <p:ph idx="1"/>
          </p:nvPr>
        </p:nvSpPr>
        <p:spPr>
          <a:xfrm>
            <a:off x="609600" y="1539965"/>
            <a:ext cx="10972800" cy="4572000"/>
          </a:xfrm>
        </p:spPr>
        <p:txBody>
          <a:bodyPr>
            <a:normAutofit/>
          </a:bodyPr>
          <a:lstStyle/>
          <a:p>
            <a:r>
              <a:rPr lang="en-US" dirty="0"/>
              <a:t>The ICMJE is a small group of general medical journal editors and representatives of selected related organizations:</a:t>
            </a:r>
          </a:p>
          <a:p>
            <a:pPr lvl="1"/>
            <a:r>
              <a:rPr lang="en-US" u="sng" dirty="0"/>
              <a:t>Ann Intern Med</a:t>
            </a:r>
            <a:r>
              <a:rPr lang="en-US" dirty="0"/>
              <a:t>, </a:t>
            </a:r>
            <a:r>
              <a:rPr lang="en-US" u="sng" dirty="0"/>
              <a:t>BMJ</a:t>
            </a:r>
            <a:r>
              <a:rPr lang="en-US" dirty="0"/>
              <a:t>, Bull WHO, </a:t>
            </a:r>
            <a:r>
              <a:rPr lang="en-US" dirty="0" err="1"/>
              <a:t>Dtsch</a:t>
            </a:r>
            <a:r>
              <a:rPr lang="en-US" dirty="0"/>
              <a:t> </a:t>
            </a:r>
            <a:r>
              <a:rPr lang="en-US" dirty="0" err="1"/>
              <a:t>Ärztebl</a:t>
            </a:r>
            <a:r>
              <a:rPr lang="en-US" dirty="0"/>
              <a:t>, Ethiop J Health Sci, </a:t>
            </a:r>
            <a:r>
              <a:rPr lang="en-US" u="sng" dirty="0"/>
              <a:t>JAMA</a:t>
            </a:r>
            <a:r>
              <a:rPr lang="en-US" dirty="0"/>
              <a:t>, J Korean Med Sci, </a:t>
            </a:r>
            <a:r>
              <a:rPr lang="en-US" u="sng" dirty="0"/>
              <a:t>NEJM</a:t>
            </a:r>
            <a:r>
              <a:rPr lang="en-US" dirty="0"/>
              <a:t>, N Z Med J, </a:t>
            </a:r>
            <a:r>
              <a:rPr lang="en-US" u="sng" dirty="0"/>
              <a:t>The Lancet</a:t>
            </a:r>
            <a:r>
              <a:rPr lang="en-US" dirty="0"/>
              <a:t>, Rev Med Chile, </a:t>
            </a:r>
            <a:r>
              <a:rPr lang="en-US" dirty="0" err="1"/>
              <a:t>Ugeskr</a:t>
            </a:r>
            <a:r>
              <a:rPr lang="en-US" dirty="0"/>
              <a:t> </a:t>
            </a:r>
            <a:r>
              <a:rPr lang="en-US" dirty="0" err="1"/>
              <a:t>Laeger</a:t>
            </a:r>
            <a:r>
              <a:rPr lang="en-US" dirty="0"/>
              <a:t>.</a:t>
            </a:r>
          </a:p>
          <a:p>
            <a:pPr lvl="1"/>
            <a:r>
              <a:rPr lang="en-US" dirty="0"/>
              <a:t>U.S. National Library of Medicine, and the World Association of Medical Editors.</a:t>
            </a:r>
          </a:p>
          <a:p>
            <a:r>
              <a:rPr lang="en-US" dirty="0"/>
              <a:t>Goal: Improve the quality of medical science and its reporting.</a:t>
            </a:r>
          </a:p>
          <a:p>
            <a:r>
              <a:rPr lang="en-US" dirty="0"/>
              <a:t>It publishes recommendations at regular intervals</a:t>
            </a:r>
          </a:p>
          <a:p>
            <a:endParaRPr lang="en-US" dirty="0"/>
          </a:p>
          <a:p>
            <a:endParaRPr lang="en-US" dirty="0"/>
          </a:p>
        </p:txBody>
      </p:sp>
      <p:sp>
        <p:nvSpPr>
          <p:cNvPr id="3" name="Title 2">
            <a:extLst>
              <a:ext uri="{FF2B5EF4-FFF2-40B4-BE49-F238E27FC236}">
                <a16:creationId xmlns:a16="http://schemas.microsoft.com/office/drawing/2014/main" id="{F7A10E55-0B48-B343-822A-8A9F638FB88B}"/>
              </a:ext>
            </a:extLst>
          </p:cNvPr>
          <p:cNvSpPr>
            <a:spLocks noGrp="1"/>
          </p:cNvSpPr>
          <p:nvPr>
            <p:ph type="title"/>
          </p:nvPr>
        </p:nvSpPr>
        <p:spPr/>
        <p:txBody>
          <a:bodyPr>
            <a:noAutofit/>
          </a:bodyPr>
          <a:lstStyle/>
          <a:p>
            <a:r>
              <a:rPr lang="en-US" sz="3200" dirty="0"/>
              <a:t>International Committee of Medical Journal Editors (ICMJE)</a:t>
            </a:r>
          </a:p>
        </p:txBody>
      </p:sp>
      <p:pic>
        <p:nvPicPr>
          <p:cNvPr id="4" name="Audio 3">
            <a:hlinkClick r:id="" action="ppaction://media"/>
            <a:extLst>
              <a:ext uri="{FF2B5EF4-FFF2-40B4-BE49-F238E27FC236}">
                <a16:creationId xmlns:a16="http://schemas.microsoft.com/office/drawing/2014/main" id="{DE1FE4F2-E063-4871-A5B2-7036BF4A4B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02716302"/>
      </p:ext>
    </p:extLst>
  </p:cSld>
  <p:clrMapOvr>
    <a:masterClrMapping/>
  </p:clrMapOvr>
  <mc:AlternateContent xmlns:mc="http://schemas.openxmlformats.org/markup-compatibility/2006" xmlns:p14="http://schemas.microsoft.com/office/powerpoint/2010/main">
    <mc:Choice Requires="p14">
      <p:transition spd="slow" p14:dur="2000" advTm="22208"/>
    </mc:Choice>
    <mc:Fallback xmlns="">
      <p:transition spd="slow" advTm="22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926CFD-DDFD-46A2-B98A-5E978CC4C6DF}"/>
              </a:ext>
            </a:extLst>
          </p:cNvPr>
          <p:cNvSpPr>
            <a:spLocks noGrp="1"/>
          </p:cNvSpPr>
          <p:nvPr>
            <p:ph idx="1"/>
          </p:nvPr>
        </p:nvSpPr>
        <p:spPr/>
        <p:txBody>
          <a:bodyPr>
            <a:normAutofit/>
          </a:bodyPr>
          <a:lstStyle/>
          <a:p>
            <a:r>
              <a:rPr lang="en-US" dirty="0"/>
              <a:t>19-page document available at </a:t>
            </a:r>
            <a:r>
              <a:rPr lang="en-US" dirty="0">
                <a:hlinkClick r:id="rId4"/>
              </a:rPr>
              <a:t>www.icmje.org</a:t>
            </a:r>
            <a:r>
              <a:rPr lang="en-US" dirty="0"/>
              <a:t>. </a:t>
            </a:r>
          </a:p>
          <a:p>
            <a:r>
              <a:rPr lang="en-US" dirty="0"/>
              <a:t>Clinical trial registration</a:t>
            </a:r>
          </a:p>
          <a:p>
            <a:pPr lvl="1"/>
            <a:r>
              <a:rPr lang="en-US" dirty="0"/>
              <a:t>All medical journal editors should require trial registration in a public registry before the enrollment of the first patient.</a:t>
            </a:r>
          </a:p>
          <a:p>
            <a:r>
              <a:rPr lang="en-US" dirty="0"/>
              <a:t>Data sharing of deidentified individual participant data (IPD)</a:t>
            </a:r>
          </a:p>
          <a:p>
            <a:pPr lvl="1"/>
            <a:r>
              <a:rPr lang="en-US" dirty="0"/>
              <a:t>As of July 1, 2018 manuscripts submitted to ICMJE journals reporting results of clinical trials must contain a data sharing statement.</a:t>
            </a:r>
          </a:p>
          <a:p>
            <a:pPr lvl="1"/>
            <a:r>
              <a:rPr lang="en-US" dirty="0"/>
              <a:t>Clinical trials that begin enrolling participants on or after January 1, 2019 must include a data sharing plan (DSP) in the trial’s registration.</a:t>
            </a:r>
          </a:p>
        </p:txBody>
      </p:sp>
      <p:sp>
        <p:nvSpPr>
          <p:cNvPr id="3" name="Title 2">
            <a:extLst>
              <a:ext uri="{FF2B5EF4-FFF2-40B4-BE49-F238E27FC236}">
                <a16:creationId xmlns:a16="http://schemas.microsoft.com/office/drawing/2014/main" id="{D880F483-FC9A-453B-BB98-8D90C9B34EB2}"/>
              </a:ext>
            </a:extLst>
          </p:cNvPr>
          <p:cNvSpPr>
            <a:spLocks noGrp="1"/>
          </p:cNvSpPr>
          <p:nvPr>
            <p:ph type="title"/>
          </p:nvPr>
        </p:nvSpPr>
        <p:spPr/>
        <p:txBody>
          <a:bodyPr/>
          <a:lstStyle/>
          <a:p>
            <a:r>
              <a:rPr lang="en-US" dirty="0"/>
              <a:t>ICMJE Uniform Requirements December 2019</a:t>
            </a:r>
          </a:p>
        </p:txBody>
      </p:sp>
      <p:pic>
        <p:nvPicPr>
          <p:cNvPr id="4" name="Audio 3">
            <a:hlinkClick r:id="" action="ppaction://media"/>
            <a:extLst>
              <a:ext uri="{FF2B5EF4-FFF2-40B4-BE49-F238E27FC236}">
                <a16:creationId xmlns:a16="http://schemas.microsoft.com/office/drawing/2014/main" id="{98ABE980-237B-464D-BB6E-F70B6821F7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98827745"/>
      </p:ext>
    </p:extLst>
  </p:cSld>
  <p:clrMapOvr>
    <a:masterClrMapping/>
  </p:clrMapOvr>
  <mc:AlternateContent xmlns:mc="http://schemas.openxmlformats.org/markup-compatibility/2006" xmlns:p14="http://schemas.microsoft.com/office/powerpoint/2010/main">
    <mc:Choice Requires="p14">
      <p:transition spd="slow" p14:dur="2000" advTm="53516"/>
    </mc:Choice>
    <mc:Fallback xmlns="">
      <p:transition spd="slow" advTm="53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6284796-2C83-483C-85ED-2B45EF679035}"/>
              </a:ext>
            </a:extLst>
          </p:cNvPr>
          <p:cNvSpPr>
            <a:spLocks noGrp="1"/>
          </p:cNvSpPr>
          <p:nvPr>
            <p:ph idx="1"/>
          </p:nvPr>
        </p:nvSpPr>
        <p:spPr/>
        <p:txBody>
          <a:bodyPr>
            <a:normAutofit/>
          </a:bodyPr>
          <a:lstStyle/>
          <a:p>
            <a:r>
              <a:rPr lang="en-US" dirty="0"/>
              <a:t>The ICMJE recommends that the DSP include the following:</a:t>
            </a:r>
          </a:p>
          <a:p>
            <a:pPr lvl="1"/>
            <a:r>
              <a:rPr lang="en-US" dirty="0"/>
              <a:t>Will IPD be shared?</a:t>
            </a:r>
          </a:p>
          <a:p>
            <a:pPr lvl="1"/>
            <a:r>
              <a:rPr lang="en-US" dirty="0"/>
              <a:t>If yes, what data, when, with whom, and for what analyses</a:t>
            </a:r>
          </a:p>
          <a:p>
            <a:pPr lvl="1"/>
            <a:r>
              <a:rPr lang="en-US" dirty="0"/>
              <a:t>By what mechanism will data be made available?</a:t>
            </a:r>
          </a:p>
          <a:p>
            <a:r>
              <a:rPr lang="en-US" dirty="0"/>
              <a:t>Our objective was to determine:</a:t>
            </a:r>
          </a:p>
          <a:p>
            <a:pPr lvl="1"/>
            <a:r>
              <a:rPr lang="en-US" dirty="0"/>
              <a:t>The percent of authors that reported a willingness to share IPD.</a:t>
            </a:r>
          </a:p>
          <a:p>
            <a:pPr lvl="1"/>
            <a:r>
              <a:rPr lang="en-US" dirty="0"/>
              <a:t>The mechanisms that were described in the data sharing plan.</a:t>
            </a:r>
          </a:p>
          <a:p>
            <a:pPr lvl="1"/>
            <a:r>
              <a:rPr lang="en-US" dirty="0"/>
              <a:t>Predictors of willingness to share IPD.</a:t>
            </a:r>
          </a:p>
        </p:txBody>
      </p:sp>
      <p:sp>
        <p:nvSpPr>
          <p:cNvPr id="3" name="Title 2">
            <a:extLst>
              <a:ext uri="{FF2B5EF4-FFF2-40B4-BE49-F238E27FC236}">
                <a16:creationId xmlns:a16="http://schemas.microsoft.com/office/drawing/2014/main" id="{41085C0C-4AEF-4730-A5BA-13450816A00E}"/>
              </a:ext>
            </a:extLst>
          </p:cNvPr>
          <p:cNvSpPr>
            <a:spLocks noGrp="1"/>
          </p:cNvSpPr>
          <p:nvPr>
            <p:ph type="title"/>
          </p:nvPr>
        </p:nvSpPr>
        <p:spPr/>
        <p:txBody>
          <a:bodyPr/>
          <a:lstStyle/>
          <a:p>
            <a:r>
              <a:rPr lang="en-US" dirty="0"/>
              <a:t>Objectives of this presentation</a:t>
            </a:r>
          </a:p>
        </p:txBody>
      </p:sp>
      <p:pic>
        <p:nvPicPr>
          <p:cNvPr id="4" name="Audio 3">
            <a:hlinkClick r:id="" action="ppaction://media"/>
            <a:extLst>
              <a:ext uri="{FF2B5EF4-FFF2-40B4-BE49-F238E27FC236}">
                <a16:creationId xmlns:a16="http://schemas.microsoft.com/office/drawing/2014/main" id="{BE37AA06-4BCF-4DD9-B171-F2B71ED361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43965986"/>
      </p:ext>
    </p:extLst>
  </p:cSld>
  <p:clrMapOvr>
    <a:masterClrMapping/>
  </p:clrMapOvr>
  <mc:AlternateContent xmlns:mc="http://schemas.openxmlformats.org/markup-compatibility/2006" xmlns:p14="http://schemas.microsoft.com/office/powerpoint/2010/main">
    <mc:Choice Requires="p14">
      <p:transition spd="slow" p14:dur="2000" advTm="37140"/>
    </mc:Choice>
    <mc:Fallback xmlns="">
      <p:transition spd="slow" advTm="37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B0232-E3B8-4170-BD9C-744B96486987}"/>
              </a:ext>
            </a:extLst>
          </p:cNvPr>
          <p:cNvSpPr>
            <a:spLocks noGrp="1"/>
          </p:cNvSpPr>
          <p:nvPr>
            <p:ph type="title"/>
          </p:nvPr>
        </p:nvSpPr>
        <p:spPr/>
        <p:txBody>
          <a:bodyPr>
            <a:normAutofit/>
          </a:bodyPr>
          <a:lstStyle/>
          <a:p>
            <a:r>
              <a:rPr lang="en-US" dirty="0"/>
              <a:t>Methods</a:t>
            </a:r>
          </a:p>
        </p:txBody>
      </p:sp>
      <p:sp>
        <p:nvSpPr>
          <p:cNvPr id="3" name="Content Placeholder 2">
            <a:extLst>
              <a:ext uri="{FF2B5EF4-FFF2-40B4-BE49-F238E27FC236}">
                <a16:creationId xmlns:a16="http://schemas.microsoft.com/office/drawing/2014/main" id="{2114B50E-1DB9-4982-9949-A29B2B5AFB1D}"/>
              </a:ext>
            </a:extLst>
          </p:cNvPr>
          <p:cNvSpPr>
            <a:spLocks noGrp="1"/>
          </p:cNvSpPr>
          <p:nvPr>
            <p:ph idx="1"/>
          </p:nvPr>
        </p:nvSpPr>
        <p:spPr/>
        <p:txBody>
          <a:bodyPr>
            <a:normAutofit/>
          </a:bodyPr>
          <a:lstStyle/>
          <a:p>
            <a:r>
              <a:rPr lang="en-US" dirty="0"/>
              <a:t>We searched Ann Intern Med, BMJ, JAMA, Lancet, and NEJM for articles reporting results from randomized clinical trials.</a:t>
            </a:r>
          </a:p>
          <a:p>
            <a:pPr lvl="1"/>
            <a:r>
              <a:rPr lang="en-US" dirty="0"/>
              <a:t>Added to PubMed between Jan 1, 2019 and Nov 25, 2019. </a:t>
            </a:r>
          </a:p>
          <a:p>
            <a:r>
              <a:rPr lang="en-US" dirty="0"/>
              <a:t>If registered at ClinicalTrials.gov (CTG), we downloaded data from the Aggregate Analysis of ClinicalTrials.gov (AACT) as of Oct 31, 2019 and Jun 30, 2020.</a:t>
            </a:r>
          </a:p>
          <a:p>
            <a:pPr lvl="1"/>
            <a:r>
              <a:rPr lang="en-US" dirty="0"/>
              <a:t>Data included: type of sponsor, multicenter trial, site in the United States, type of intervention, number of participants, results submission to CTG, and the data sharing plan.</a:t>
            </a:r>
          </a:p>
        </p:txBody>
      </p:sp>
      <p:pic>
        <p:nvPicPr>
          <p:cNvPr id="4" name="Audio 3">
            <a:hlinkClick r:id="" action="ppaction://media"/>
            <a:extLst>
              <a:ext uri="{FF2B5EF4-FFF2-40B4-BE49-F238E27FC236}">
                <a16:creationId xmlns:a16="http://schemas.microsoft.com/office/drawing/2014/main" id="{455A7AAC-E929-4F4C-8755-9E1FFD1F32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46576097"/>
      </p:ext>
    </p:extLst>
  </p:cSld>
  <p:clrMapOvr>
    <a:masterClrMapping/>
  </p:clrMapOvr>
  <mc:AlternateContent xmlns:mc="http://schemas.openxmlformats.org/markup-compatibility/2006" xmlns:p14="http://schemas.microsoft.com/office/powerpoint/2010/main">
    <mc:Choice Requires="p14">
      <p:transition spd="slow" p14:dur="2000" advTm="52908"/>
    </mc:Choice>
    <mc:Fallback xmlns="">
      <p:transition spd="slow" advTm="52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C02BD6-FCA0-4D8B-9D00-8B9C78B95964}"/>
              </a:ext>
            </a:extLst>
          </p:cNvPr>
          <p:cNvSpPr>
            <a:spLocks noGrp="1"/>
          </p:cNvSpPr>
          <p:nvPr>
            <p:ph idx="1"/>
          </p:nvPr>
        </p:nvSpPr>
        <p:spPr/>
        <p:txBody>
          <a:bodyPr>
            <a:normAutofit fontScale="85000" lnSpcReduction="20000"/>
          </a:bodyPr>
          <a:lstStyle/>
          <a:p>
            <a:r>
              <a:rPr lang="en-US" dirty="0"/>
              <a:t>Was there a data sharing statement?</a:t>
            </a:r>
          </a:p>
          <a:p>
            <a:r>
              <a:rPr lang="en-US" dirty="0"/>
              <a:t>Will IPD be shared?</a:t>
            </a:r>
          </a:p>
          <a:p>
            <a:r>
              <a:rPr lang="en-US" dirty="0"/>
              <a:t>What mechanisms were described?</a:t>
            </a:r>
          </a:p>
          <a:p>
            <a:pPr lvl="1"/>
            <a:r>
              <a:rPr lang="en-US" dirty="0"/>
              <a:t>Was the name of a data repository included?</a:t>
            </a:r>
          </a:p>
          <a:p>
            <a:pPr lvl="2"/>
            <a:r>
              <a:rPr lang="en-US" sz="2600" dirty="0"/>
              <a:t>Industry repository (Clinical Study Data Request, YODA, etc.)</a:t>
            </a:r>
          </a:p>
          <a:p>
            <a:pPr lvl="2"/>
            <a:r>
              <a:rPr lang="en-US" sz="2600" dirty="0"/>
              <a:t>NIH IPD repository</a:t>
            </a:r>
          </a:p>
          <a:p>
            <a:pPr lvl="2"/>
            <a:r>
              <a:rPr lang="en-US" sz="2600" dirty="0"/>
              <a:t>Other repository (Vivli, Figshare, etc.)</a:t>
            </a:r>
          </a:p>
          <a:p>
            <a:pPr lvl="1"/>
            <a:r>
              <a:rPr lang="en-US" dirty="0"/>
              <a:t>If not, mechanism was coded as “Contact author”</a:t>
            </a:r>
          </a:p>
          <a:p>
            <a:pPr lvl="2"/>
            <a:r>
              <a:rPr lang="en-US" sz="2600" dirty="0"/>
              <a:t>Also included contact trial or institution website without mention of repository.</a:t>
            </a:r>
          </a:p>
          <a:p>
            <a:r>
              <a:rPr lang="en-US" dirty="0"/>
              <a:t>Sponsors were coded, based on information included in trial registrations, as industry, NIH, or other, which included universities, non-profits, and other governmental agencies.</a:t>
            </a:r>
          </a:p>
        </p:txBody>
      </p:sp>
      <p:sp>
        <p:nvSpPr>
          <p:cNvPr id="3" name="Title 2">
            <a:extLst>
              <a:ext uri="{FF2B5EF4-FFF2-40B4-BE49-F238E27FC236}">
                <a16:creationId xmlns:a16="http://schemas.microsoft.com/office/drawing/2014/main" id="{A5476B51-0667-4A31-A92B-1514E86F3A8F}"/>
              </a:ext>
            </a:extLst>
          </p:cNvPr>
          <p:cNvSpPr>
            <a:spLocks noGrp="1"/>
          </p:cNvSpPr>
          <p:nvPr>
            <p:ph type="title"/>
          </p:nvPr>
        </p:nvSpPr>
        <p:spPr/>
        <p:txBody>
          <a:bodyPr/>
          <a:lstStyle/>
          <a:p>
            <a:r>
              <a:rPr lang="en-US" dirty="0"/>
              <a:t>Coding of data sharing statements</a:t>
            </a:r>
          </a:p>
        </p:txBody>
      </p:sp>
      <p:pic>
        <p:nvPicPr>
          <p:cNvPr id="4" name="Audio 3">
            <a:hlinkClick r:id="" action="ppaction://media"/>
            <a:extLst>
              <a:ext uri="{FF2B5EF4-FFF2-40B4-BE49-F238E27FC236}">
                <a16:creationId xmlns:a16="http://schemas.microsoft.com/office/drawing/2014/main" id="{2E8FC200-118C-4B2B-9C44-26BCEA1457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14778402"/>
      </p:ext>
    </p:extLst>
  </p:cSld>
  <p:clrMapOvr>
    <a:masterClrMapping/>
  </p:clrMapOvr>
  <mc:AlternateContent xmlns:mc="http://schemas.openxmlformats.org/markup-compatibility/2006" xmlns:p14="http://schemas.microsoft.com/office/powerpoint/2010/main">
    <mc:Choice Requires="p14">
      <p:transition spd="slow" p14:dur="2000" advTm="69252"/>
    </mc:Choice>
    <mc:Fallback xmlns="">
      <p:transition spd="slow" advTm="69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50A6EC-EAA1-43AB-94E5-62B751687489}"/>
              </a:ext>
            </a:extLst>
          </p:cNvPr>
          <p:cNvSpPr>
            <a:spLocks noGrp="1"/>
          </p:cNvSpPr>
          <p:nvPr>
            <p:ph idx="1"/>
          </p:nvPr>
        </p:nvSpPr>
        <p:spPr/>
        <p:txBody>
          <a:bodyPr/>
          <a:lstStyle/>
          <a:p>
            <a:r>
              <a:rPr lang="en-US" dirty="0"/>
              <a:t>We found 344 manuscripts with primary (326) or secondary  (18) results for 339 randomized clinical trials.</a:t>
            </a:r>
          </a:p>
          <a:p>
            <a:r>
              <a:rPr lang="en-US" dirty="0"/>
              <a:t>13 Ann Int Med, 17 BMJ, 80 JAMA, 100 Lancet, and 134 NEJM.</a:t>
            </a:r>
          </a:p>
          <a:p>
            <a:r>
              <a:rPr lang="en-US" dirty="0"/>
              <a:t>All 344 manuscripts included a trial registration number:</a:t>
            </a:r>
          </a:p>
          <a:p>
            <a:pPr lvl="1"/>
            <a:r>
              <a:rPr lang="en-US" dirty="0"/>
              <a:t>274 ClinicalTrials.gov, 35 at ISRCTN, 13 at ANZCTR, 10 at NTR, 5 at EU-CTR, 3 at JPRN, 2 at DRKS, 1 at ChiCTR, and 1 at PACTR.</a:t>
            </a:r>
          </a:p>
          <a:p>
            <a:r>
              <a:rPr lang="en-US" dirty="0"/>
              <a:t>93% of manuscripts included a data sharing statement.</a:t>
            </a:r>
          </a:p>
          <a:p>
            <a:r>
              <a:rPr lang="en-US" dirty="0"/>
              <a:t>78%  of statements said that IPD would be shared.</a:t>
            </a:r>
          </a:p>
          <a:p>
            <a:endParaRPr lang="en-US" dirty="0"/>
          </a:p>
        </p:txBody>
      </p:sp>
      <p:sp>
        <p:nvSpPr>
          <p:cNvPr id="3" name="Title 2">
            <a:extLst>
              <a:ext uri="{FF2B5EF4-FFF2-40B4-BE49-F238E27FC236}">
                <a16:creationId xmlns:a16="http://schemas.microsoft.com/office/drawing/2014/main" id="{ACE13A01-EA8C-487E-8801-7D90377CBC26}"/>
              </a:ext>
            </a:extLst>
          </p:cNvPr>
          <p:cNvSpPr>
            <a:spLocks noGrp="1"/>
          </p:cNvSpPr>
          <p:nvPr>
            <p:ph type="title"/>
          </p:nvPr>
        </p:nvSpPr>
        <p:spPr/>
        <p:txBody>
          <a:bodyPr/>
          <a:lstStyle/>
          <a:p>
            <a:r>
              <a:rPr lang="en-US" dirty="0"/>
              <a:t>Publication data sharing statements</a:t>
            </a:r>
          </a:p>
        </p:txBody>
      </p:sp>
      <p:pic>
        <p:nvPicPr>
          <p:cNvPr id="4" name="Audio 3">
            <a:hlinkClick r:id="" action="ppaction://media"/>
            <a:extLst>
              <a:ext uri="{FF2B5EF4-FFF2-40B4-BE49-F238E27FC236}">
                <a16:creationId xmlns:a16="http://schemas.microsoft.com/office/drawing/2014/main" id="{BFACEB1C-B58F-4B44-A80F-E90062CADB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65472741"/>
      </p:ext>
    </p:extLst>
  </p:cSld>
  <p:clrMapOvr>
    <a:masterClrMapping/>
  </p:clrMapOvr>
  <mc:AlternateContent xmlns:mc="http://schemas.openxmlformats.org/markup-compatibility/2006" xmlns:p14="http://schemas.microsoft.com/office/powerpoint/2010/main">
    <mc:Choice Requires="p14">
      <p:transition spd="slow" p14:dur="2000" advTm="35902"/>
    </mc:Choice>
    <mc:Fallback xmlns="">
      <p:transition spd="slow" advTm="35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69ADED9A-C0CC-494B-A040-7998604FEE2F}"/>
              </a:ext>
            </a:extLst>
          </p:cNvPr>
          <p:cNvGraphicFramePr>
            <a:graphicFrameLocks noGrp="1"/>
          </p:cNvGraphicFramePr>
          <p:nvPr>
            <p:ph idx="1"/>
            <p:extLst>
              <p:ext uri="{D42A27DB-BD31-4B8C-83A1-F6EECF244321}">
                <p14:modId xmlns:p14="http://schemas.microsoft.com/office/powerpoint/2010/main" val="906611884"/>
              </p:ext>
            </p:extLst>
          </p:nvPr>
        </p:nvGraphicFramePr>
        <p:xfrm>
          <a:off x="609600" y="1567811"/>
          <a:ext cx="10972800" cy="4572000"/>
        </p:xfrm>
        <a:graphic>
          <a:graphicData uri="http://schemas.openxmlformats.org/drawingml/2006/chart">
            <c:chart xmlns:c="http://schemas.openxmlformats.org/drawingml/2006/chart" xmlns:r="http://schemas.openxmlformats.org/officeDocument/2006/relationships" r:id="rId4"/>
          </a:graphicData>
        </a:graphic>
      </p:graphicFrame>
      <p:sp>
        <p:nvSpPr>
          <p:cNvPr id="3" name="Title 2">
            <a:extLst>
              <a:ext uri="{FF2B5EF4-FFF2-40B4-BE49-F238E27FC236}">
                <a16:creationId xmlns:a16="http://schemas.microsoft.com/office/drawing/2014/main" id="{601FEC21-6436-4C9F-B311-1B3E91F7AD42}"/>
              </a:ext>
            </a:extLst>
          </p:cNvPr>
          <p:cNvSpPr>
            <a:spLocks noGrp="1"/>
          </p:cNvSpPr>
          <p:nvPr>
            <p:ph type="title"/>
          </p:nvPr>
        </p:nvSpPr>
        <p:spPr/>
        <p:txBody>
          <a:bodyPr/>
          <a:lstStyle/>
          <a:p>
            <a:r>
              <a:rPr lang="en-US" dirty="0"/>
              <a:t>Mechanisms for data sharing</a:t>
            </a:r>
          </a:p>
        </p:txBody>
      </p:sp>
      <p:pic>
        <p:nvPicPr>
          <p:cNvPr id="2" name="Audio 1">
            <a:hlinkClick r:id="" action="ppaction://media"/>
            <a:extLst>
              <a:ext uri="{FF2B5EF4-FFF2-40B4-BE49-F238E27FC236}">
                <a16:creationId xmlns:a16="http://schemas.microsoft.com/office/drawing/2014/main" id="{48338850-69DB-4835-BFAD-5EA870AA53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0945145"/>
      </p:ext>
    </p:extLst>
  </p:cSld>
  <p:clrMapOvr>
    <a:masterClrMapping/>
  </p:clrMapOvr>
  <mc:AlternateContent xmlns:mc="http://schemas.openxmlformats.org/markup-compatibility/2006" xmlns:p14="http://schemas.microsoft.com/office/powerpoint/2010/main">
    <mc:Choice Requires="p14">
      <p:transition spd="slow" p14:dur="2000" advTm="38117"/>
    </mc:Choice>
    <mc:Fallback xmlns="">
      <p:transition spd="slow" advTm="38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10E2136-D9C7-4B27-8510-5D543F4F832E}"/>
              </a:ext>
            </a:extLst>
          </p:cNvPr>
          <p:cNvSpPr>
            <a:spLocks noGrp="1"/>
          </p:cNvSpPr>
          <p:nvPr>
            <p:ph type="title"/>
          </p:nvPr>
        </p:nvSpPr>
        <p:spPr/>
        <p:txBody>
          <a:bodyPr/>
          <a:lstStyle/>
          <a:p>
            <a:r>
              <a:rPr lang="en-US" dirty="0"/>
              <a:t>Data repositories mentioned in statements</a:t>
            </a:r>
          </a:p>
        </p:txBody>
      </p:sp>
      <p:sp>
        <p:nvSpPr>
          <p:cNvPr id="9" name="Content Placeholder 8">
            <a:extLst>
              <a:ext uri="{FF2B5EF4-FFF2-40B4-BE49-F238E27FC236}">
                <a16:creationId xmlns:a16="http://schemas.microsoft.com/office/drawing/2014/main" id="{599E1821-16B2-4A3E-855D-0D50C50197CC}"/>
              </a:ext>
            </a:extLst>
          </p:cNvPr>
          <p:cNvSpPr>
            <a:spLocks noGrp="1"/>
          </p:cNvSpPr>
          <p:nvPr>
            <p:ph sz="half" idx="1"/>
          </p:nvPr>
        </p:nvSpPr>
        <p:spPr>
          <a:xfrm>
            <a:off x="609600" y="1554479"/>
            <a:ext cx="3467100" cy="4572000"/>
          </a:xfrm>
        </p:spPr>
        <p:txBody>
          <a:bodyPr>
            <a:normAutofit fontScale="77500" lnSpcReduction="20000"/>
          </a:bodyPr>
          <a:lstStyle/>
          <a:p>
            <a:pPr marL="0" indent="0">
              <a:buNone/>
            </a:pPr>
            <a:r>
              <a:rPr lang="en-US" b="1" u="sng" dirty="0"/>
              <a:t>Industry support</a:t>
            </a:r>
          </a:p>
          <a:p>
            <a:r>
              <a:rPr lang="en-US" dirty="0"/>
              <a:t>Alexion</a:t>
            </a:r>
          </a:p>
          <a:p>
            <a:r>
              <a:rPr lang="en-US" dirty="0"/>
              <a:t>Allergan</a:t>
            </a:r>
          </a:p>
          <a:p>
            <a:r>
              <a:rPr lang="en-US" dirty="0"/>
              <a:t>AstraZeneca</a:t>
            </a:r>
          </a:p>
          <a:p>
            <a:r>
              <a:rPr lang="en-US" dirty="0"/>
              <a:t>Boehringer Ingelheim</a:t>
            </a:r>
          </a:p>
          <a:p>
            <a:r>
              <a:rPr lang="en-US" dirty="0"/>
              <a:t>Bristol Myers Squibb</a:t>
            </a:r>
          </a:p>
          <a:p>
            <a:r>
              <a:rPr lang="en-US" dirty="0"/>
              <a:t>ClinicalStudyDataRequest</a:t>
            </a:r>
          </a:p>
          <a:p>
            <a:r>
              <a:rPr lang="en-US" dirty="0"/>
              <a:t>Merck EngageZone</a:t>
            </a:r>
          </a:p>
          <a:p>
            <a:r>
              <a:rPr lang="en-US" dirty="0"/>
              <a:t>Novo Nordisk</a:t>
            </a:r>
          </a:p>
          <a:p>
            <a:r>
              <a:rPr lang="en-US" dirty="0"/>
              <a:t>Shire</a:t>
            </a:r>
          </a:p>
          <a:p>
            <a:r>
              <a:rPr lang="en-US" dirty="0"/>
              <a:t>YODA</a:t>
            </a:r>
          </a:p>
          <a:p>
            <a:r>
              <a:rPr lang="en-US" dirty="0"/>
              <a:t>Vertex</a:t>
            </a:r>
          </a:p>
          <a:p>
            <a:r>
              <a:rPr lang="en-US" dirty="0"/>
              <a:t>Vivli</a:t>
            </a:r>
          </a:p>
        </p:txBody>
      </p:sp>
      <p:sp>
        <p:nvSpPr>
          <p:cNvPr id="10" name="Content Placeholder 9">
            <a:extLst>
              <a:ext uri="{FF2B5EF4-FFF2-40B4-BE49-F238E27FC236}">
                <a16:creationId xmlns:a16="http://schemas.microsoft.com/office/drawing/2014/main" id="{11818074-C70D-4997-B627-6C624A76454E}"/>
              </a:ext>
            </a:extLst>
          </p:cNvPr>
          <p:cNvSpPr>
            <a:spLocks noGrp="1"/>
          </p:cNvSpPr>
          <p:nvPr>
            <p:ph sz="half" idx="2"/>
          </p:nvPr>
        </p:nvSpPr>
        <p:spPr>
          <a:xfrm>
            <a:off x="4330700" y="1554479"/>
            <a:ext cx="3568700" cy="4572000"/>
          </a:xfrm>
        </p:spPr>
        <p:txBody>
          <a:bodyPr>
            <a:normAutofit/>
          </a:bodyPr>
          <a:lstStyle/>
          <a:p>
            <a:pPr marL="0" indent="0">
              <a:buNone/>
            </a:pPr>
            <a:r>
              <a:rPr lang="en-US" sz="2200" b="1" u="sng" dirty="0"/>
              <a:t>NIH and other support</a:t>
            </a:r>
          </a:p>
          <a:p>
            <a:r>
              <a:rPr lang="en-US" sz="2200" dirty="0"/>
              <a:t>Edinburgh DataShare</a:t>
            </a:r>
          </a:p>
          <a:p>
            <a:r>
              <a:rPr lang="en-US" sz="2200" dirty="0"/>
              <a:t>Figshare </a:t>
            </a:r>
          </a:p>
          <a:p>
            <a:r>
              <a:rPr lang="en-US" sz="2200" dirty="0"/>
              <a:t>freeBIRD</a:t>
            </a:r>
          </a:p>
          <a:p>
            <a:r>
              <a:rPr lang="en-US" sz="2200" dirty="0"/>
              <a:t>NCI NCTN</a:t>
            </a:r>
          </a:p>
          <a:p>
            <a:r>
              <a:rPr lang="en-US" sz="2200" dirty="0"/>
              <a:t>NHLBI BioLINCC</a:t>
            </a:r>
          </a:p>
          <a:p>
            <a:r>
              <a:rPr lang="en-US" sz="2200" dirty="0"/>
              <a:t>NICHD DASH</a:t>
            </a:r>
          </a:p>
          <a:p>
            <a:r>
              <a:rPr lang="en-US" sz="2200" dirty="0"/>
              <a:t>NIDDK Central Repository</a:t>
            </a:r>
          </a:p>
          <a:p>
            <a:r>
              <a:rPr lang="en-US" sz="2200" dirty="0"/>
              <a:t>NINDS</a:t>
            </a:r>
          </a:p>
        </p:txBody>
      </p:sp>
      <p:sp>
        <p:nvSpPr>
          <p:cNvPr id="11" name="TextBox 10">
            <a:extLst>
              <a:ext uri="{FF2B5EF4-FFF2-40B4-BE49-F238E27FC236}">
                <a16:creationId xmlns:a16="http://schemas.microsoft.com/office/drawing/2014/main" id="{F7514FA8-5ACB-4892-B80B-A1313638FD5D}"/>
              </a:ext>
            </a:extLst>
          </p:cNvPr>
          <p:cNvSpPr txBox="1"/>
          <p:nvPr/>
        </p:nvSpPr>
        <p:spPr>
          <a:xfrm>
            <a:off x="8382000" y="1554480"/>
            <a:ext cx="3111500" cy="3416320"/>
          </a:xfrm>
          <a:prstGeom prst="rect">
            <a:avLst/>
          </a:prstGeom>
          <a:noFill/>
        </p:spPr>
        <p:txBody>
          <a:bodyPr wrap="square" rtlCol="0">
            <a:spAutoFit/>
          </a:bodyPr>
          <a:lstStyle/>
          <a:p>
            <a:r>
              <a:rPr lang="en-US" sz="2200" b="1" u="sng" dirty="0"/>
              <a:t>Not mentioned</a:t>
            </a:r>
          </a:p>
          <a:p>
            <a:r>
              <a:rPr lang="en-US" sz="2200" dirty="0"/>
              <a:t>Dataverse</a:t>
            </a:r>
          </a:p>
          <a:p>
            <a:r>
              <a:rPr lang="en-US" sz="2200" dirty="0"/>
              <a:t>Dryad</a:t>
            </a:r>
          </a:p>
          <a:p>
            <a:r>
              <a:rPr lang="en-US" sz="2200" dirty="0"/>
              <a:t>Duke SOAR</a:t>
            </a:r>
          </a:p>
          <a:p>
            <a:r>
              <a:rPr lang="en-US" sz="2200" dirty="0"/>
              <a:t>ICPSR</a:t>
            </a:r>
          </a:p>
          <a:p>
            <a:r>
              <a:rPr lang="en-US" sz="2200" dirty="0"/>
              <a:t>Mendeley</a:t>
            </a:r>
          </a:p>
          <a:p>
            <a:r>
              <a:rPr lang="en-US" sz="2200" dirty="0"/>
              <a:t>Open Science Framework</a:t>
            </a:r>
          </a:p>
          <a:p>
            <a:r>
              <a:rPr lang="en-US" sz="2200" dirty="0"/>
              <a:t>Project Data Sphere</a:t>
            </a:r>
          </a:p>
          <a:p>
            <a:r>
              <a:rPr lang="en-US" sz="2200" dirty="0"/>
              <a:t>Zenodo</a:t>
            </a:r>
          </a:p>
          <a:p>
            <a:endParaRPr lang="en-US" dirty="0"/>
          </a:p>
        </p:txBody>
      </p:sp>
      <p:pic>
        <p:nvPicPr>
          <p:cNvPr id="2" name="Audio 1">
            <a:hlinkClick r:id="" action="ppaction://media"/>
            <a:extLst>
              <a:ext uri="{FF2B5EF4-FFF2-40B4-BE49-F238E27FC236}">
                <a16:creationId xmlns:a16="http://schemas.microsoft.com/office/drawing/2014/main" id="{4BB98849-3640-4C32-96A9-B051C3BB03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63235793"/>
      </p:ext>
    </p:extLst>
  </p:cSld>
  <p:clrMapOvr>
    <a:masterClrMapping/>
  </p:clrMapOvr>
  <mc:AlternateContent xmlns:mc="http://schemas.openxmlformats.org/markup-compatibility/2006" xmlns:p14="http://schemas.microsoft.com/office/powerpoint/2010/main">
    <mc:Choice Requires="p14">
      <p:transition spd="slow" p14:dur="2000" advTm="31010"/>
    </mc:Choice>
    <mc:Fallback xmlns="">
      <p:transition spd="slow" advTm="31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NIDDK -- Blue -- Wide">
  <a:themeElements>
    <a:clrScheme name="NIH Colors">
      <a:dk1>
        <a:sysClr val="windowText" lastClr="000000"/>
      </a:dk1>
      <a:lt1>
        <a:srgbClr val="FFFFFF"/>
      </a:lt1>
      <a:dk2>
        <a:srgbClr val="616265"/>
      </a:dk2>
      <a:lt2>
        <a:srgbClr val="F2F2F2"/>
      </a:lt2>
      <a:accent1>
        <a:srgbClr val="20558A"/>
      </a:accent1>
      <a:accent2>
        <a:srgbClr val="5F9BAF"/>
      </a:accent2>
      <a:accent3>
        <a:srgbClr val="719500"/>
      </a:accent3>
      <a:accent4>
        <a:srgbClr val="C0143C"/>
      </a:accent4>
      <a:accent5>
        <a:srgbClr val="E57200"/>
      </a:accent5>
      <a:accent6>
        <a:srgbClr val="6C3A77"/>
      </a:accent6>
      <a:hlink>
        <a:srgbClr val="5F9BAF"/>
      </a:hlink>
      <a:folHlink>
        <a:srgbClr val="E572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IDDK -- Blue -- Wide" id="{B738FF71-A075-41B0-B594-B4E8D33C6898}" vid="{8A5AF7B3-D081-4463-BD16-387928FE4CB0}"/>
    </a:ext>
  </a:extLst>
</a:theme>
</file>

<file path=docProps/app.xml><?xml version="1.0" encoding="utf-8"?>
<Properties xmlns="http://schemas.openxmlformats.org/officeDocument/2006/extended-properties" xmlns:vt="http://schemas.openxmlformats.org/officeDocument/2006/docPropsVTypes">
  <Template>NIDDK -- Blue -- Wide</Template>
  <TotalTime>2806</TotalTime>
  <Words>1461</Words>
  <Application>Microsoft Office PowerPoint</Application>
  <PresentationFormat>Widescreen</PresentationFormat>
  <Paragraphs>117</Paragraphs>
  <Slides>13</Slides>
  <Notes>0</Notes>
  <HiddenSlides>0</HiddenSlides>
  <MMClips>13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Calibri</vt:lpstr>
      <vt:lpstr>NIDDK -- Blue -- Wide</vt:lpstr>
      <vt:lpstr>Data Sharing Plans in Manuscripts Reporting Results of Randomized Clinical Trials Published in International Committee of Medical Journal Editors Member Journals during 2019</vt:lpstr>
      <vt:lpstr>International Committee of Medical Journal Editors (ICMJE)</vt:lpstr>
      <vt:lpstr>ICMJE Uniform Requirements December 2019</vt:lpstr>
      <vt:lpstr>Objectives of this presentation</vt:lpstr>
      <vt:lpstr>Methods</vt:lpstr>
      <vt:lpstr>Coding of data sharing statements</vt:lpstr>
      <vt:lpstr>Publication data sharing statements</vt:lpstr>
      <vt:lpstr>Mechanisms for data sharing</vt:lpstr>
      <vt:lpstr>Data repositories mentioned in statements</vt:lpstr>
      <vt:lpstr>Predictors of willingness to share IPD</vt:lpstr>
      <vt:lpstr>Sample data sharing statements (brief summary)</vt:lpstr>
      <vt:lpstr>Conclusions</vt:lpstr>
      <vt:lpstr>References</vt:lpstr>
    </vt:vector>
  </TitlesOfParts>
  <Company>SAPIENT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 Pinegar</dc:creator>
  <cp:lastModifiedBy>Angie Stark</cp:lastModifiedBy>
  <cp:revision>115</cp:revision>
  <dcterms:created xsi:type="dcterms:W3CDTF">2019-06-21T15:49:00Z</dcterms:created>
  <dcterms:modified xsi:type="dcterms:W3CDTF">2020-08-02T22:20:19Z</dcterms:modified>
</cp:coreProperties>
</file>